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Base: first client month 4, you do the admin</c:v>
                </c:pt>
              </c:strCache>
            </c:strRef>
          </c:tx>
          <c:spPr>
            <a:solidFill>
              <a:srgbClr val="2E7D4F"/>
            </a:solidFill>
            <a:ln w="38100" cap="flat">
              <a:solidFill>
                <a:srgbClr val="2E7D4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2E7D4F"/>
              </a:solidFill>
              <a:ln w="9525" cap="flat">
                <a:solidFill>
                  <a:srgbClr val="2E7D4F"/>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-11638.13</c:v>
                </c:pt>
                <c:pt idx="1">
                  <c:v>-12485.46</c:v>
                </c:pt>
                <c:pt idx="2">
                  <c:v>-13332.79</c:v>
                </c:pt>
                <c:pt idx="3">
                  <c:v>-13327.95</c:v>
                </c:pt>
                <c:pt idx="4">
                  <c:v>-12470.94</c:v>
                </c:pt>
                <c:pt idx="5">
                  <c:v>-10548.72</c:v>
                </c:pt>
                <c:pt idx="6">
                  <c:v>-7561.29</c:v>
                </c:pt>
                <c:pt idx="7">
                  <c:v>-3508.64</c:v>
                </c:pt>
                <c:pt idx="8">
                  <c:v>1609.22</c:v>
                </c:pt>
                <c:pt idx="9">
                  <c:v>7579.24</c:v>
                </c:pt>
                <c:pt idx="10">
                  <c:v>14188.4</c:v>
                </c:pt>
                <c:pt idx="11">
                  <c:v>21436.68</c:v>
                </c:pt>
              </c:numCache>
            </c:numRef>
          </c:val>
          <c:smooth val="0"/>
        </c:ser>
        <c:ser>
          <c:idx val="1"/>
          <c:order val="1"/>
          <c:tx>
            <c:strRef>
              <c:f>Sheet1!$C$1</c:f>
              <c:strCache>
                <c:ptCount val="1"/>
                <c:pt idx="0">
                  <c:v>Slow: first client month 7</c:v>
                </c:pt>
              </c:strCache>
            </c:strRef>
          </c:tx>
          <c:spPr>
            <a:solidFill>
              <a:srgbClr val="C77B1F"/>
            </a:solidFill>
            <a:ln w="38100" cap="flat">
              <a:solidFill>
                <a:srgbClr val="C77B1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C77B1F"/>
              </a:solidFill>
              <a:ln w="9525" cap="flat">
                <a:solidFill>
                  <a:srgbClr val="C77B1F"/>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Sheet1!$C$2:$C$13</c:f>
              <c:numCache>
                <c:formatCode>General</c:formatCode>
                <c:ptCount val="12"/>
                <c:pt idx="0">
                  <c:v>-11638.13</c:v>
                </c:pt>
                <c:pt idx="1">
                  <c:v>-12485.46</c:v>
                </c:pt>
                <c:pt idx="2">
                  <c:v>-13332.79</c:v>
                </c:pt>
                <c:pt idx="3">
                  <c:v>-14180.12</c:v>
                </c:pt>
                <c:pt idx="4">
                  <c:v>-15027.45</c:v>
                </c:pt>
                <c:pt idx="5">
                  <c:v>-15874.78</c:v>
                </c:pt>
                <c:pt idx="6">
                  <c:v>-16082.98</c:v>
                </c:pt>
                <c:pt idx="7">
                  <c:v>-15439.02</c:v>
                </c:pt>
                <c:pt idx="8">
                  <c:v>-13942.88</c:v>
                </c:pt>
                <c:pt idx="9">
                  <c:v>-11594.57</c:v>
                </c:pt>
                <c:pt idx="10">
                  <c:v>-8394.1</c:v>
                </c:pt>
                <c:pt idx="11">
                  <c:v>-4341.45</c:v>
                </c:pt>
              </c:numCache>
            </c:numRef>
          </c:val>
          <c:smooth val="0"/>
        </c:ser>
        <c:ser>
          <c:idx val="2"/>
          <c:order val="2"/>
          <c:tx>
            <c:strRef>
              <c:f>Sheet1!$D$1</c:f>
              <c:strCache>
                <c:ptCount val="1"/>
                <c:pt idx="0">
                  <c:v>Base ramp but administration is paid</c:v>
                </c:pt>
              </c:strCache>
            </c:strRef>
          </c:tx>
          <c:spPr>
            <a:solidFill>
              <a:srgbClr val="B03A2E"/>
            </a:solidFill>
            <a:ln w="38100" cap="flat">
              <a:solidFill>
                <a:srgbClr val="B03A2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03A2E"/>
              </a:solidFill>
              <a:ln w="9525" cap="flat">
                <a:solidFill>
                  <a:srgbClr val="B03A2E"/>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Sheet1!$D$2:$D$13</c:f>
              <c:numCache>
                <c:formatCode>General</c:formatCode>
                <c:ptCount val="12"/>
                <c:pt idx="0">
                  <c:v>-11638.13</c:v>
                </c:pt>
                <c:pt idx="1">
                  <c:v>-12485.46</c:v>
                </c:pt>
                <c:pt idx="2">
                  <c:v>-13332.79</c:v>
                </c:pt>
                <c:pt idx="3">
                  <c:v>-13912.24</c:v>
                </c:pt>
                <c:pt idx="4">
                  <c:v>-14223.82</c:v>
                </c:pt>
                <c:pt idx="5">
                  <c:v>-14200.55</c:v>
                </c:pt>
                <c:pt idx="6">
                  <c:v>-13842.43</c:v>
                </c:pt>
                <c:pt idx="7">
                  <c:v>-13149.47</c:v>
                </c:pt>
                <c:pt idx="8">
                  <c:v>-12121.66</c:v>
                </c:pt>
                <c:pt idx="9">
                  <c:v>-10825.97</c:v>
                </c:pt>
                <c:pt idx="10">
                  <c:v>-9329.37</c:v>
                </c:pt>
                <c:pt idx="11">
                  <c:v>-7631.87</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E1C26"/>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3EAEE"/>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E1C26"/>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0E1C26"/>
              </a:solidFil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pack summarises the full study at 05_Outputs/NDIS_Business_Enabling_Study_v1.0.docx. Every figure here traces to a SRC-### row in the source register.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Tile 3 is the finding. No source publishes an administration-hours benchmark, so 0.40 cannot be ruled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July 2027 date is the one that matters. Verification registration takes 4-6 months, so the application starts in month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2E8B8B"/>
          </a:solidFill>
          <a:ln/>
        </p:spPr>
      </p:sp>
      <p:sp>
        <p:nvSpPr>
          <p:cNvPr id="3" name="Text 1"/>
          <p:cNvSpPr/>
          <p:nvPr/>
        </p:nvSpPr>
        <p:spPr>
          <a:xfrm>
            <a:off x="1005840" y="1828800"/>
            <a:ext cx="10058400" cy="365760"/>
          </a:xfrm>
          <a:prstGeom prst="rect">
            <a:avLst/>
          </a:prstGeom>
          <a:noFill/>
          <a:ln/>
        </p:spPr>
        <p:txBody>
          <a:bodyPr wrap="square" lIns="0" tIns="0" rIns="0" bIns="0" rtlCol="0" anchor="ctr"/>
          <a:lstStyle/>
          <a:p>
            <a:pPr indent="0" marL="0">
              <a:buNone/>
            </a:pPr>
            <a:r>
              <a:rPr lang="en-US" sz="1300" b="1" spc="300" kern="0" dirty="0">
                <a:solidFill>
                  <a:srgbClr val="2E8B8B"/>
                </a:solidFill>
                <a:latin typeface="Calibri" pitchFamily="34" charset="0"/>
                <a:ea typeface="Calibri" pitchFamily="34" charset="-122"/>
                <a:cs typeface="Calibri" pitchFamily="34" charset="-120"/>
              </a:rPr>
              <a:t>DECISION PACK</a:t>
            </a:r>
            <a:endParaRPr lang="en-US" sz="1300" dirty="0"/>
          </a:p>
        </p:txBody>
      </p:sp>
      <p:sp>
        <p:nvSpPr>
          <p:cNvPr id="4" name="Text 2"/>
          <p:cNvSpPr/>
          <p:nvPr/>
        </p:nvSpPr>
        <p:spPr>
          <a:xfrm>
            <a:off x="1005840" y="2286000"/>
            <a:ext cx="10241280" cy="1737360"/>
          </a:xfrm>
          <a:prstGeom prst="rect">
            <a:avLst/>
          </a:prstGeom>
          <a:noFill/>
          <a:ln/>
        </p:spPr>
        <p:txBody>
          <a:bodyPr wrap="square" lIns="0" tIns="0" rIns="0" bIns="0" rtlCol="0" anchor="ctr"/>
          <a:lstStyle/>
          <a:p>
            <a:pPr indent="0" marL="0">
              <a:lnSpc>
                <a:spcPts val="4600"/>
              </a:lnSpc>
              <a:buNone/>
            </a:pPr>
            <a:r>
              <a:rPr lang="en-US" sz="4000" b="1" dirty="0">
                <a:solidFill>
                  <a:srgbClr val="FFFFFF"/>
                </a:solidFill>
                <a:latin typeface="Calibri" pitchFamily="34" charset="0"/>
                <a:ea typeface="Calibri" pitchFamily="34" charset="-122"/>
                <a:cs typeface="Calibri" pitchFamily="34" charset="-120"/>
              </a:rPr>
              <a:t>Should you start an NDIS</a:t>
            </a:r>
            <a:endParaRPr lang="en-US" sz="4000" dirty="0"/>
          </a:p>
          <a:p>
            <a:pPr indent="0" marL="0">
              <a:lnSpc>
                <a:spcPts val="4600"/>
              </a:lnSpc>
              <a:buNone/>
            </a:pPr>
            <a:r>
              <a:rPr lang="en-US" sz="4000" b="1" dirty="0">
                <a:solidFill>
                  <a:srgbClr val="FFFFFF"/>
                </a:solidFill>
                <a:latin typeface="Calibri" pitchFamily="34" charset="0"/>
                <a:ea typeface="Calibri" pitchFamily="34" charset="-122"/>
                <a:cs typeface="Calibri" pitchFamily="34" charset="-120"/>
              </a:rPr>
              <a:t>provider business in Victoria?</a:t>
            </a:r>
            <a:endParaRPr lang="en-US" sz="4000" dirty="0"/>
          </a:p>
        </p:txBody>
      </p:sp>
      <p:sp>
        <p:nvSpPr>
          <p:cNvPr id="5" name="Text 3"/>
          <p:cNvSpPr/>
          <p:nvPr/>
        </p:nvSpPr>
        <p:spPr>
          <a:xfrm>
            <a:off x="1005840" y="4114800"/>
            <a:ext cx="9692640" cy="822960"/>
          </a:xfrm>
          <a:prstGeom prst="rect">
            <a:avLst/>
          </a:prstGeom>
          <a:noFill/>
          <a:ln/>
        </p:spPr>
        <p:txBody>
          <a:bodyPr wrap="square" lIns="0" tIns="0" rIns="0" bIns="0" rtlCol="0" anchor="ctr"/>
          <a:lstStyle/>
          <a:p>
            <a:pPr indent="0" marL="0">
              <a:buNone/>
            </a:pPr>
            <a:r>
              <a:rPr lang="en-US" sz="1500" dirty="0">
                <a:solidFill>
                  <a:srgbClr val="C6D5DE"/>
                </a:solidFill>
                <a:latin typeface="Calibri" pitchFamily="34" charset="0"/>
                <a:ea typeface="Calibri" pitchFamily="34" charset="-122"/>
                <a:cs typeface="Calibri" pitchFamily="34" charset="-120"/>
              </a:rPr>
              <a:t>The short answer: yes, there is a business here — but it is not the one your earlier files described, the numbers are roughly double, and the model that works is probably not core supports.</a:t>
            </a:r>
            <a:endParaRPr lang="en-US" sz="1500" dirty="0"/>
          </a:p>
        </p:txBody>
      </p:sp>
      <p:sp>
        <p:nvSpPr>
          <p:cNvPr id="6" name="Text 4"/>
          <p:cNvSpPr/>
          <p:nvPr/>
        </p:nvSpPr>
        <p:spPr>
          <a:xfrm>
            <a:off x="1005840" y="5623560"/>
            <a:ext cx="10058400" cy="640080"/>
          </a:xfrm>
          <a:prstGeom prst="rect">
            <a:avLst/>
          </a:prstGeom>
          <a:noFill/>
          <a:ln/>
        </p:spPr>
        <p:txBody>
          <a:bodyPr wrap="square" lIns="0" tIns="0" rIns="0" bIns="0" rtlCol="0" anchor="ctr"/>
          <a:lstStyle/>
          <a:p>
            <a:pPr indent="0" marL="0">
              <a:buNone/>
            </a:pPr>
            <a:r>
              <a:rPr lang="en-US" sz="1050" dirty="0">
                <a:solidFill>
                  <a:srgbClr val="8A98A5"/>
                </a:solidFill>
                <a:latin typeface="Calibri" pitchFamily="34" charset="0"/>
                <a:ea typeface="Calibri" pitchFamily="34" charset="-122"/>
                <a:cs typeface="Calibri" pitchFamily="34" charset="-120"/>
              </a:rPr>
              <a:t>Prepared for Zaid Al Dabbag  ·  20 August 2026  ·  v1.0.0  ·  AI Project Governance Standard v3.7, class STANDARD</a:t>
            </a:r>
            <a:endParaRPr lang="en-US" sz="1050" dirty="0"/>
          </a:p>
          <a:p>
            <a:pPr indent="0" marL="0">
              <a:buNone/>
            </a:pPr>
            <a:r>
              <a:rPr lang="en-US" sz="1050" dirty="0">
                <a:solidFill>
                  <a:srgbClr val="8A98A5"/>
                </a:solidFill>
                <a:latin typeface="Calibri" pitchFamily="34" charset="0"/>
                <a:ea typeface="Calibri" pitchFamily="34" charset="-122"/>
                <a:cs typeface="Calibri" pitchFamily="34" charset="-120"/>
              </a:rPr>
              <a:t>Every external figure verified on 20 August 2026. Decision support, not legal or financial advice.</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02</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WHERE IT LANDS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The five numbers that decide this</a:t>
            </a:r>
            <a:endParaRPr lang="en-US" sz="2700" dirty="0"/>
          </a:p>
        </p:txBody>
      </p:sp>
      <p:sp>
        <p:nvSpPr>
          <p:cNvPr id="6" name="Shape 4"/>
          <p:cNvSpPr/>
          <p:nvPr/>
        </p:nvSpPr>
        <p:spPr>
          <a:xfrm>
            <a:off x="822960" y="1481328"/>
            <a:ext cx="2487168" cy="1783080"/>
          </a:xfrm>
          <a:prstGeom prst="roundRect">
            <a:avLst>
              <a:gd name="adj" fmla="val 4103"/>
            </a:avLst>
          </a:prstGeom>
          <a:solidFill>
            <a:srgbClr val="FFFFFF"/>
          </a:solidFill>
          <a:ln w="12700">
            <a:solidFill>
              <a:srgbClr val="DCE5EA"/>
            </a:solidFill>
            <a:prstDash val="solid"/>
          </a:ln>
        </p:spPr>
      </p:sp>
      <p:sp>
        <p:nvSpPr>
          <p:cNvPr id="7" name="Text 5"/>
          <p:cNvSpPr/>
          <p:nvPr/>
        </p:nvSpPr>
        <p:spPr>
          <a:xfrm>
            <a:off x="960120" y="1627632"/>
            <a:ext cx="2212848" cy="658368"/>
          </a:xfrm>
          <a:prstGeom prst="rect">
            <a:avLst/>
          </a:prstGeom>
          <a:noFill/>
          <a:ln/>
        </p:spPr>
        <p:txBody>
          <a:bodyPr wrap="square" lIns="0" tIns="0" rIns="0" bIns="0" rtlCol="0" anchor="ctr"/>
          <a:lstStyle/>
          <a:p>
            <a:pPr indent="0" marL="0">
              <a:buNone/>
            </a:pPr>
            <a:r>
              <a:rPr lang="en-US" sz="2500" b="1" dirty="0">
                <a:solidFill>
                  <a:srgbClr val="2E7D4F"/>
                </a:solidFill>
                <a:latin typeface="Calibri" pitchFamily="34" charset="0"/>
                <a:ea typeface="Calibri" pitchFamily="34" charset="-122"/>
                <a:cs typeface="Calibri" pitchFamily="34" charset="-120"/>
              </a:rPr>
              <a:t>$21.30</a:t>
            </a:r>
            <a:endParaRPr lang="en-US" sz="2500" dirty="0"/>
          </a:p>
        </p:txBody>
      </p:sp>
      <p:sp>
        <p:nvSpPr>
          <p:cNvPr id="8" name="Text 6"/>
          <p:cNvSpPr/>
          <p:nvPr/>
        </p:nvSpPr>
        <p:spPr>
          <a:xfrm>
            <a:off x="9601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Gross margin per billable hour of core support, before any overhead</a:t>
            </a:r>
            <a:endParaRPr lang="en-US" sz="1050" dirty="0"/>
          </a:p>
        </p:txBody>
      </p:sp>
      <p:sp>
        <p:nvSpPr>
          <p:cNvPr id="9" name="Shape 7"/>
          <p:cNvSpPr/>
          <p:nvPr/>
        </p:nvSpPr>
        <p:spPr>
          <a:xfrm>
            <a:off x="3566160" y="1481328"/>
            <a:ext cx="2487168" cy="1783080"/>
          </a:xfrm>
          <a:prstGeom prst="roundRect">
            <a:avLst>
              <a:gd name="adj" fmla="val 4103"/>
            </a:avLst>
          </a:prstGeom>
          <a:solidFill>
            <a:srgbClr val="FFFFFF"/>
          </a:solidFill>
          <a:ln w="12700">
            <a:solidFill>
              <a:srgbClr val="DCE5EA"/>
            </a:solidFill>
            <a:prstDash val="solid"/>
          </a:ln>
        </p:spPr>
      </p:sp>
      <p:sp>
        <p:nvSpPr>
          <p:cNvPr id="10" name="Text 8"/>
          <p:cNvSpPr/>
          <p:nvPr/>
        </p:nvSpPr>
        <p:spPr>
          <a:xfrm>
            <a:off x="3703320" y="1627632"/>
            <a:ext cx="2212848" cy="658368"/>
          </a:xfrm>
          <a:prstGeom prst="rect">
            <a:avLst/>
          </a:prstGeom>
          <a:noFill/>
          <a:ln/>
        </p:spPr>
        <p:txBody>
          <a:bodyPr wrap="square" lIns="0" tIns="0" rIns="0" bIns="0" rtlCol="0" anchor="ctr"/>
          <a:lstStyle/>
          <a:p>
            <a:pPr indent="0" marL="0">
              <a:buNone/>
            </a:pPr>
            <a:r>
              <a:rPr lang="en-US" sz="2500" b="1" dirty="0">
                <a:solidFill>
                  <a:srgbClr val="C77B1F"/>
                </a:solidFill>
                <a:latin typeface="Calibri" pitchFamily="34" charset="0"/>
                <a:ea typeface="Calibri" pitchFamily="34" charset="-122"/>
                <a:cs typeface="Calibri" pitchFamily="34" charset="-120"/>
              </a:rPr>
              <a:t>$6.70</a:t>
            </a:r>
            <a:endParaRPr lang="en-US" sz="2500" dirty="0"/>
          </a:p>
        </p:txBody>
      </p:sp>
      <p:sp>
        <p:nvSpPr>
          <p:cNvPr id="11" name="Text 9"/>
          <p:cNvSpPr/>
          <p:nvPr/>
        </p:nvSpPr>
        <p:spPr>
          <a:xfrm>
            <a:off x="37033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What is left if you pay someone else to do the paperwork</a:t>
            </a:r>
            <a:endParaRPr lang="en-US" sz="1050" dirty="0"/>
          </a:p>
        </p:txBody>
      </p:sp>
      <p:sp>
        <p:nvSpPr>
          <p:cNvPr id="12" name="Shape 10"/>
          <p:cNvSpPr/>
          <p:nvPr/>
        </p:nvSpPr>
        <p:spPr>
          <a:xfrm>
            <a:off x="6309360" y="1481328"/>
            <a:ext cx="2487168" cy="1783080"/>
          </a:xfrm>
          <a:prstGeom prst="roundRect">
            <a:avLst>
              <a:gd name="adj" fmla="val 4103"/>
            </a:avLst>
          </a:prstGeom>
          <a:solidFill>
            <a:srgbClr val="FFFFFF"/>
          </a:solidFill>
          <a:ln w="12700">
            <a:solidFill>
              <a:srgbClr val="DCE5EA"/>
            </a:solidFill>
            <a:prstDash val="solid"/>
          </a:ln>
        </p:spPr>
      </p:sp>
      <p:sp>
        <p:nvSpPr>
          <p:cNvPr id="13" name="Text 11"/>
          <p:cNvSpPr/>
          <p:nvPr/>
        </p:nvSpPr>
        <p:spPr>
          <a:xfrm>
            <a:off x="6446520" y="1627632"/>
            <a:ext cx="2212848" cy="658368"/>
          </a:xfrm>
          <a:prstGeom prst="rect">
            <a:avLst/>
          </a:prstGeom>
          <a:noFill/>
          <a:ln/>
        </p:spPr>
        <p:txBody>
          <a:bodyPr wrap="square" lIns="0" tIns="0" rIns="0" bIns="0" rtlCol="0" anchor="ctr"/>
          <a:lstStyle/>
          <a:p>
            <a:pPr indent="0" marL="0">
              <a:buNone/>
            </a:pPr>
            <a:r>
              <a:rPr lang="en-US" sz="2500" b="1" dirty="0">
                <a:solidFill>
                  <a:srgbClr val="B03A2E"/>
                </a:solidFill>
                <a:latin typeface="Calibri" pitchFamily="34" charset="0"/>
                <a:ea typeface="Calibri" pitchFamily="34" charset="-122"/>
                <a:cs typeface="Calibri" pitchFamily="34" charset="-120"/>
              </a:rPr>
              <a:t>-$2.07</a:t>
            </a:r>
            <a:endParaRPr lang="en-US" sz="2500" dirty="0"/>
          </a:p>
        </p:txBody>
      </p:sp>
      <p:sp>
        <p:nvSpPr>
          <p:cNvPr id="14" name="Text 12"/>
          <p:cNvSpPr/>
          <p:nvPr/>
        </p:nvSpPr>
        <p:spPr>
          <a:xfrm>
            <a:off x="64465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What is left if that paperwork runs at 0.40 hours per billable hour</a:t>
            </a:r>
            <a:endParaRPr lang="en-US" sz="1050" dirty="0"/>
          </a:p>
        </p:txBody>
      </p:sp>
      <p:sp>
        <p:nvSpPr>
          <p:cNvPr id="15" name="Shape 13"/>
          <p:cNvSpPr/>
          <p:nvPr/>
        </p:nvSpPr>
        <p:spPr>
          <a:xfrm>
            <a:off x="9052560" y="1481328"/>
            <a:ext cx="2487168" cy="1783080"/>
          </a:xfrm>
          <a:prstGeom prst="roundRect">
            <a:avLst>
              <a:gd name="adj" fmla="val 4103"/>
            </a:avLst>
          </a:prstGeom>
          <a:solidFill>
            <a:srgbClr val="FFFFFF"/>
          </a:solidFill>
          <a:ln w="12700">
            <a:solidFill>
              <a:srgbClr val="DCE5EA"/>
            </a:solidFill>
            <a:prstDash val="solid"/>
          </a:ln>
        </p:spPr>
      </p:sp>
      <p:sp>
        <p:nvSpPr>
          <p:cNvPr id="16" name="Text 14"/>
          <p:cNvSpPr/>
          <p:nvPr/>
        </p:nvSpPr>
        <p:spPr>
          <a:xfrm>
            <a:off x="9189720" y="1627632"/>
            <a:ext cx="2212848" cy="658368"/>
          </a:xfrm>
          <a:prstGeom prst="rect">
            <a:avLst/>
          </a:prstGeom>
          <a:noFill/>
          <a:ln/>
        </p:spPr>
        <p:txBody>
          <a:bodyPr wrap="square" lIns="0" tIns="0" rIns="0" bIns="0" rtlCol="0" anchor="ctr"/>
          <a:lstStyle/>
          <a:p>
            <a:pPr indent="0" marL="0">
              <a:buNone/>
            </a:pPr>
            <a:r>
              <a:rPr lang="en-US" sz="2500" b="1" dirty="0">
                <a:solidFill>
                  <a:srgbClr val="13293B"/>
                </a:solidFill>
                <a:latin typeface="Calibri" pitchFamily="34" charset="0"/>
                <a:ea typeface="Calibri" pitchFamily="34" charset="-122"/>
                <a:cs typeface="Calibri" pitchFamily="34" charset="-120"/>
              </a:rPr>
              <a:t>$15,875</a:t>
            </a:r>
            <a:endParaRPr lang="en-US" sz="2500" dirty="0"/>
          </a:p>
        </p:txBody>
      </p:sp>
      <p:sp>
        <p:nvSpPr>
          <p:cNvPr id="17" name="Text 15"/>
          <p:cNvSpPr/>
          <p:nvPr/>
        </p:nvSpPr>
        <p:spPr>
          <a:xfrm>
            <a:off x="91897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Cash at risk over six months with no revenue and NO drawings</a:t>
            </a:r>
            <a:endParaRPr lang="en-US" sz="1050" dirty="0"/>
          </a:p>
        </p:txBody>
      </p:sp>
      <p:sp>
        <p:nvSpPr>
          <p:cNvPr id="18" name="Shape 16"/>
          <p:cNvSpPr/>
          <p:nvPr/>
        </p:nvSpPr>
        <p:spPr>
          <a:xfrm>
            <a:off x="822960" y="3493008"/>
            <a:ext cx="2487168" cy="1783080"/>
          </a:xfrm>
          <a:prstGeom prst="roundRect">
            <a:avLst>
              <a:gd name="adj" fmla="val 4103"/>
            </a:avLst>
          </a:prstGeom>
          <a:solidFill>
            <a:srgbClr val="FFFFFF"/>
          </a:solidFill>
          <a:ln w="12700">
            <a:solidFill>
              <a:srgbClr val="DCE5EA"/>
            </a:solidFill>
            <a:prstDash val="solid"/>
          </a:ln>
        </p:spPr>
      </p:sp>
      <p:sp>
        <p:nvSpPr>
          <p:cNvPr id="19" name="Text 17"/>
          <p:cNvSpPr/>
          <p:nvPr/>
        </p:nvSpPr>
        <p:spPr>
          <a:xfrm>
            <a:off x="960120" y="3639312"/>
            <a:ext cx="2212848" cy="658368"/>
          </a:xfrm>
          <a:prstGeom prst="rect">
            <a:avLst/>
          </a:prstGeom>
          <a:noFill/>
          <a:ln/>
        </p:spPr>
        <p:txBody>
          <a:bodyPr wrap="square" lIns="0" tIns="0" rIns="0" bIns="0" rtlCol="0" anchor="ctr"/>
          <a:lstStyle/>
          <a:p>
            <a:pPr indent="0" marL="0">
              <a:buNone/>
            </a:pPr>
            <a:r>
              <a:rPr lang="en-US" sz="2500" b="1" dirty="0">
                <a:solidFill>
                  <a:srgbClr val="B03A2E"/>
                </a:solidFill>
                <a:latin typeface="Calibri" pitchFamily="34" charset="0"/>
                <a:ea typeface="Calibri" pitchFamily="34" charset="-122"/>
                <a:cs typeface="Calibri" pitchFamily="34" charset="-120"/>
              </a:rPr>
              <a:t>$51,875</a:t>
            </a:r>
            <a:endParaRPr lang="en-US" sz="2500" dirty="0"/>
          </a:p>
        </p:txBody>
      </p:sp>
      <p:sp>
        <p:nvSpPr>
          <p:cNvPr id="20" name="Text 18"/>
          <p:cNvSpPr/>
          <p:nvPr/>
        </p:nvSpPr>
        <p:spPr>
          <a:xfrm>
            <a:off x="9601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The same six months if you draw $6,000 a month</a:t>
            </a:r>
            <a:endParaRPr lang="en-US" sz="1050" dirty="0"/>
          </a:p>
        </p:txBody>
      </p:sp>
      <p:sp>
        <p:nvSpPr>
          <p:cNvPr id="21" name="Shape 19"/>
          <p:cNvSpPr/>
          <p:nvPr/>
        </p:nvSpPr>
        <p:spPr>
          <a:xfrm>
            <a:off x="3566160" y="3493008"/>
            <a:ext cx="2487168" cy="1783080"/>
          </a:xfrm>
          <a:prstGeom prst="roundRect">
            <a:avLst>
              <a:gd name="adj" fmla="val 4103"/>
            </a:avLst>
          </a:prstGeom>
          <a:solidFill>
            <a:srgbClr val="FFFFFF"/>
          </a:solidFill>
          <a:ln w="12700">
            <a:solidFill>
              <a:srgbClr val="DCE5EA"/>
            </a:solidFill>
            <a:prstDash val="solid"/>
          </a:ln>
        </p:spPr>
      </p:sp>
      <p:sp>
        <p:nvSpPr>
          <p:cNvPr id="22" name="Text 20"/>
          <p:cNvSpPr/>
          <p:nvPr/>
        </p:nvSpPr>
        <p:spPr>
          <a:xfrm>
            <a:off x="3703320" y="3639312"/>
            <a:ext cx="2212848" cy="658368"/>
          </a:xfrm>
          <a:prstGeom prst="rect">
            <a:avLst/>
          </a:prstGeom>
          <a:noFill/>
          <a:ln/>
        </p:spPr>
        <p:txBody>
          <a:bodyPr wrap="square" lIns="0" tIns="0" rIns="0" bIns="0" rtlCol="0" anchor="ctr"/>
          <a:lstStyle/>
          <a:p>
            <a:pPr indent="0" marL="0">
              <a:buNone/>
            </a:pPr>
            <a:r>
              <a:rPr lang="en-US" sz="2500" b="1" dirty="0">
                <a:solidFill>
                  <a:srgbClr val="13293B"/>
                </a:solidFill>
                <a:latin typeface="Calibri" pitchFamily="34" charset="0"/>
                <a:ea typeface="Calibri" pitchFamily="34" charset="-122"/>
                <a:cs typeface="Calibri" pitchFamily="34" charset="-120"/>
              </a:rPr>
              <a:t>$7,319</a:t>
            </a:r>
            <a:endParaRPr lang="en-US" sz="2500" dirty="0"/>
          </a:p>
        </p:txBody>
      </p:sp>
      <p:sp>
        <p:nvSpPr>
          <p:cNvPr id="23" name="Text 21"/>
          <p:cNvSpPr/>
          <p:nvPr/>
        </p:nvSpPr>
        <p:spPr>
          <a:xfrm>
            <a:off x="37033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Working capital behind the wage cycle — a line your earlier plan had no row for</a:t>
            </a:r>
            <a:endParaRPr lang="en-US" sz="1050" dirty="0"/>
          </a:p>
        </p:txBody>
      </p:sp>
      <p:sp>
        <p:nvSpPr>
          <p:cNvPr id="24" name="Shape 22"/>
          <p:cNvSpPr/>
          <p:nvPr/>
        </p:nvSpPr>
        <p:spPr>
          <a:xfrm>
            <a:off x="6309360" y="3493008"/>
            <a:ext cx="2487168" cy="1783080"/>
          </a:xfrm>
          <a:prstGeom prst="roundRect">
            <a:avLst>
              <a:gd name="adj" fmla="val 4103"/>
            </a:avLst>
          </a:prstGeom>
          <a:solidFill>
            <a:srgbClr val="FFFFFF"/>
          </a:solidFill>
          <a:ln w="12700">
            <a:solidFill>
              <a:srgbClr val="DCE5EA"/>
            </a:solidFill>
            <a:prstDash val="solid"/>
          </a:ln>
        </p:spPr>
      </p:sp>
      <p:sp>
        <p:nvSpPr>
          <p:cNvPr id="25" name="Text 23"/>
          <p:cNvSpPr/>
          <p:nvPr/>
        </p:nvSpPr>
        <p:spPr>
          <a:xfrm>
            <a:off x="6446520" y="3639312"/>
            <a:ext cx="2212848" cy="658368"/>
          </a:xfrm>
          <a:prstGeom prst="rect">
            <a:avLst/>
          </a:prstGeom>
          <a:noFill/>
          <a:ln/>
        </p:spPr>
        <p:txBody>
          <a:bodyPr wrap="square" lIns="0" tIns="0" rIns="0" bIns="0" rtlCol="0" anchor="ctr"/>
          <a:lstStyle/>
          <a:p>
            <a:pPr indent="0" marL="0">
              <a:buNone/>
            </a:pPr>
            <a:r>
              <a:rPr lang="en-US" sz="2500" b="1" dirty="0">
                <a:solidFill>
                  <a:srgbClr val="2E7D4F"/>
                </a:solidFill>
                <a:latin typeface="Calibri" pitchFamily="34" charset="0"/>
                <a:ea typeface="Calibri" pitchFamily="34" charset="-122"/>
                <a:cs typeface="Calibri" pitchFamily="34" charset="-120"/>
              </a:rPr>
              <a:t>40 hrs</a:t>
            </a:r>
            <a:endParaRPr lang="en-US" sz="2500" dirty="0"/>
          </a:p>
        </p:txBody>
      </p:sp>
      <p:sp>
        <p:nvSpPr>
          <p:cNvPr id="26" name="Text 24"/>
          <p:cNvSpPr/>
          <p:nvPr/>
        </p:nvSpPr>
        <p:spPr>
          <a:xfrm>
            <a:off x="64465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Break-even per month if you do the administration yourself</a:t>
            </a:r>
            <a:endParaRPr lang="en-US" sz="1050" dirty="0"/>
          </a:p>
        </p:txBody>
      </p:sp>
      <p:sp>
        <p:nvSpPr>
          <p:cNvPr id="27" name="Shape 25"/>
          <p:cNvSpPr/>
          <p:nvPr/>
        </p:nvSpPr>
        <p:spPr>
          <a:xfrm>
            <a:off x="9052560" y="3493008"/>
            <a:ext cx="2487168" cy="1783080"/>
          </a:xfrm>
          <a:prstGeom prst="roundRect">
            <a:avLst>
              <a:gd name="adj" fmla="val 4103"/>
            </a:avLst>
          </a:prstGeom>
          <a:solidFill>
            <a:srgbClr val="FFFFFF"/>
          </a:solidFill>
          <a:ln w="12700">
            <a:solidFill>
              <a:srgbClr val="DCE5EA"/>
            </a:solidFill>
            <a:prstDash val="solid"/>
          </a:ln>
        </p:spPr>
      </p:sp>
      <p:sp>
        <p:nvSpPr>
          <p:cNvPr id="28" name="Text 26"/>
          <p:cNvSpPr/>
          <p:nvPr/>
        </p:nvSpPr>
        <p:spPr>
          <a:xfrm>
            <a:off x="9189720" y="3639312"/>
            <a:ext cx="2212848" cy="658368"/>
          </a:xfrm>
          <a:prstGeom prst="rect">
            <a:avLst/>
          </a:prstGeom>
          <a:noFill/>
          <a:ln/>
        </p:spPr>
        <p:txBody>
          <a:bodyPr wrap="square" lIns="0" tIns="0" rIns="0" bIns="0" rtlCol="0" anchor="ctr"/>
          <a:lstStyle/>
          <a:p>
            <a:pPr indent="0" marL="0">
              <a:buNone/>
            </a:pPr>
            <a:r>
              <a:rPr lang="en-US" sz="2500" b="1" dirty="0">
                <a:solidFill>
                  <a:srgbClr val="C77B1F"/>
                </a:solidFill>
                <a:latin typeface="Calibri" pitchFamily="34" charset="0"/>
                <a:ea typeface="Calibri" pitchFamily="34" charset="-122"/>
                <a:cs typeface="Calibri" pitchFamily="34" charset="-120"/>
              </a:rPr>
              <a:t>127 hrs</a:t>
            </a:r>
            <a:endParaRPr lang="en-US" sz="2500" dirty="0"/>
          </a:p>
        </p:txBody>
      </p:sp>
      <p:sp>
        <p:nvSpPr>
          <p:cNvPr id="29" name="Text 27"/>
          <p:cNvSpPr/>
          <p:nvPr/>
        </p:nvSpPr>
        <p:spPr>
          <a:xfrm>
            <a:off x="91897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Break-even per month if the administration is paid</a:t>
            </a:r>
            <a:endParaRPr lang="en-US" sz="1050" dirty="0"/>
          </a:p>
        </p:txBody>
      </p:sp>
      <p:sp>
        <p:nvSpPr>
          <p:cNvPr id="30" name="Shape 28"/>
          <p:cNvSpPr/>
          <p:nvPr/>
        </p:nvSpPr>
        <p:spPr>
          <a:xfrm>
            <a:off x="822960" y="5440680"/>
            <a:ext cx="10789920" cy="777240"/>
          </a:xfrm>
          <a:prstGeom prst="roundRect">
            <a:avLst>
              <a:gd name="adj" fmla="val 7059"/>
            </a:avLst>
          </a:prstGeom>
          <a:solidFill>
            <a:srgbClr val="FBE9E7"/>
          </a:solidFill>
          <a:ln w="12700">
            <a:solidFill>
              <a:srgbClr val="B03A2E"/>
            </a:solidFill>
            <a:prstDash val="solid"/>
          </a:ln>
        </p:spPr>
      </p:sp>
      <p:sp>
        <p:nvSpPr>
          <p:cNvPr id="31" name="Text 29"/>
          <p:cNvSpPr/>
          <p:nvPr/>
        </p:nvSpPr>
        <p:spPr>
          <a:xfrm>
            <a:off x="1005840" y="5559552"/>
            <a:ext cx="10424160" cy="548640"/>
          </a:xfrm>
          <a:prstGeom prst="rect">
            <a:avLst/>
          </a:prstGeom>
          <a:noFill/>
          <a:ln/>
        </p:spPr>
        <p:txBody>
          <a:bodyPr wrap="square" lIns="0" tIns="0" rIns="0" bIns="0" rtlCol="0" anchor="ctr"/>
          <a:lstStyle/>
          <a:p>
            <a:pPr indent="0" marL="0">
              <a:buNone/>
            </a:pPr>
            <a:r>
              <a:rPr lang="en-US" sz="1250" b="1" dirty="0">
                <a:solidFill>
                  <a:srgbClr val="B03A2E"/>
                </a:solidFill>
                <a:latin typeface="Calibri" pitchFamily="34" charset="0"/>
                <a:ea typeface="Calibri" pitchFamily="34" charset="-122"/>
                <a:cs typeface="Calibri" pitchFamily="34" charset="-120"/>
              </a:rPr>
              <a:t>Read tiles 1, 2 and 3 together. The price is not the problem. The administration load is — and there is a plausible, unfalsified version of this business where every hour you sell loses money.</a:t>
            </a:r>
            <a:endParaRPr lang="en-US" sz="1250" dirty="0"/>
          </a:p>
        </p:txBody>
      </p:sp>
      <p:sp>
        <p:nvSpPr>
          <p:cNvPr id="32" name="Text 30"/>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Sources: SRC-002 price limit · SRC-009 wage · SRC-011 to SRC-013 on-costs · ASM-008 administration ratio (Low confidence)</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03</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YOUR EARLIER FILES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One of eight figures survived contact with a source</a:t>
            </a:r>
            <a:endParaRPr lang="en-US" sz="2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960" y="1417320"/>
          <a:ext cx="10789920" cy="914400"/>
        </p:xfrm>
        <a:graphic>
          <a:graphicData uri="http://schemas.openxmlformats.org/drawingml/2006/table">
            <a:tbl>
              <a:tblPr/>
              <a:tblGrid>
                <a:gridCol w="3931920"/>
                <a:gridCol w="6858000"/>
              </a:tblGrid>
              <a:tr h="384048">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the earlier files said</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the sourced position is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Budget of $15,000 to $30,000</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$15,875 with zero drawings, or $51,875 drawing $6,000/mo — plus working capital on top</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Audit $900 to $1,800</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 auditor publishes a fee at all. Consultancy estimate: $3,500 to $6,000 verification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Registration takes 3 to 9 months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Verification 4 to 6 months. Certification 9 to 12 months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Set up a PRODA account</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PRODA closes for Commission portals 30 Sep 2026. It is myID Strong plus RAM now</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mandatory registration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In force for SIL since 1 Jul 2026. Reaches personal care from Jul 2027</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working capital</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$7,319 at a 14-day lag; $15,683 at 30 days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the administration burden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It is the entire difference between a viable and an unviable business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ASIC Pty Ltd $636</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b="1" dirty="0">
                          <a:solidFill>
                            <a:srgbClr val="0E1C26"/>
                          </a:solidFill>
                          <a:latin typeface="Calibri" pitchFamily="34" charset="0"/>
                          <a:ea typeface="Calibri" pitchFamily="34" charset="-122"/>
                          <a:cs typeface="Calibri" pitchFamily="34" charset="-120"/>
                        </a:rPr>
                        <a:t>Still $636 — the only figure that held</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bl>
          </a:graphicData>
        </a:graphic>
      </p:graphicFrame>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DEF-001, raised under GOV-F8.8. The originals are archived, not deleted — 04_Inputs/legacy_unsourced and 06_Archive/_versions.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04</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REGULATORY POSITION</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You are starting against a clock</a:t>
            </a:r>
            <a:endParaRPr lang="en-US" sz="2700" dirty="0"/>
          </a:p>
        </p:txBody>
      </p:sp>
      <p:pic>
        <p:nvPicPr>
          <p:cNvPr id="6" name="Image 0" descr="/home/claude/ndis/02_Work/diagrams/D6_regulatory_timeline.png">    </p:cNvPr>
          <p:cNvPicPr>
            <a:picLocks noChangeAspect="1"/>
          </p:cNvPicPr>
          <p:nvPr/>
        </p:nvPicPr>
        <p:blipFill>
          <a:blip r:embed="rId1"/>
          <a:srcRect l="0" r="0" t="0" b="0"/>
          <a:stretch/>
        </p:blipFill>
        <p:spPr>
          <a:xfrm>
            <a:off x="822960" y="1371600"/>
            <a:ext cx="10789920" cy="4480560"/>
          </a:xfrm>
          <a:prstGeom prst="rect">
            <a:avLst/>
          </a:prstGeom>
        </p:spPr>
      </p:pic>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Verified against primary government sources by an independent verifier. Sources: SRC-014 to SRC-018, SRC-030, SRC-048.</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05</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UNIT ECONOMICS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Where one hour of revenue actually goes</a:t>
            </a:r>
            <a:endParaRPr lang="en-US" sz="2700" dirty="0"/>
          </a:p>
        </p:txBody>
      </p:sp>
      <p:pic>
        <p:nvPicPr>
          <p:cNvPr id="6" name="Image 0" descr="/home/claude/ndis/02_Work/diagrams/D3_margin_waterfall.png">    </p:cNvPr>
          <p:cNvPicPr>
            <a:picLocks noChangeAspect="1"/>
          </p:cNvPicPr>
          <p:nvPr/>
        </p:nvPicPr>
        <p:blipFill>
          <a:blip r:embed="rId1"/>
          <a:srcRect l="0" r="0" t="0" b="0"/>
          <a:stretch/>
        </p:blipFill>
        <p:spPr>
          <a:xfrm>
            <a:off x="822960" y="1371600"/>
            <a:ext cx="10789920" cy="4480560"/>
          </a:xfrm>
          <a:prstGeom prst="rect">
            <a:avLst/>
          </a:prstGeom>
        </p:spPr>
      </p:pic>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Independently re-derived by verifier V2, which found the first pass had omitted WorkCover and portable long service leave (DEF-002).</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06</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CASH CURVE</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Twelve months of cash, before you pay yourself anything</a:t>
            </a:r>
            <a:endParaRPr lang="en-US" sz="2700" dirty="0"/>
          </a:p>
        </p:txBody>
      </p:sp>
      <p:graphicFrame>
        <p:nvGraphicFramePr>
          <p:cNvPr id="6" name="Chart 0" descr=""/>
          <p:cNvGraphicFramePr/>
          <p:nvPr/>
        </p:nvGraphicFramePr>
        <p:xfrm>
          <a:off x="822960" y="1371600"/>
          <a:ext cx="768096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8732520" y="1371600"/>
            <a:ext cx="2880360" cy="4023360"/>
          </a:xfrm>
          <a:prstGeom prst="roundRect">
            <a:avLst>
              <a:gd name="adj" fmla="val 2540"/>
            </a:avLst>
          </a:prstGeom>
          <a:solidFill>
            <a:srgbClr val="FFFFFF"/>
          </a:solidFill>
          <a:ln w="12700">
            <a:solidFill>
              <a:srgbClr val="DCE5EA"/>
            </a:solidFill>
            <a:prstDash val="solid"/>
          </a:ln>
        </p:spPr>
      </p:sp>
      <p:sp>
        <p:nvSpPr>
          <p:cNvPr id="8" name="Text 5"/>
          <p:cNvSpPr/>
          <p:nvPr/>
        </p:nvSpPr>
        <p:spPr>
          <a:xfrm>
            <a:off x="8915400" y="1554480"/>
            <a:ext cx="2514600" cy="3657600"/>
          </a:xfrm>
          <a:prstGeom prst="rect">
            <a:avLst/>
          </a:prstGeom>
          <a:noFill/>
          <a:ln/>
        </p:spPr>
        <p:txBody>
          <a:bodyPr wrap="square" lIns="0" tIns="0" rIns="0" bIns="0" rtlCol="0" anchor="t"/>
          <a:lstStyle/>
          <a:p>
            <a:pPr indent="0" marL="0">
              <a:buNone/>
            </a:pPr>
            <a:r>
              <a:rPr lang="en-US" sz="1500" b="1" dirty="0">
                <a:solidFill>
                  <a:srgbClr val="13293B"/>
                </a:solidFill>
                <a:latin typeface="Calibri" pitchFamily="34" charset="0"/>
                <a:ea typeface="Calibri" pitchFamily="34" charset="-122"/>
                <a:cs typeface="Calibri" pitchFamily="34" charset="-120"/>
              </a:rPr>
              <a:t>Only one line works.
</a:t>
            </a:r>
            <a:endParaRPr lang="en-US" sz="1500" dirty="0"/>
          </a:p>
          <a:p>
            <a:pPr indent="0" marL="0">
              <a:buNone/>
            </a:pPr>
            <a:r>
              <a:rPr lang="en-US" sz="1150" dirty="0">
                <a:solidFill>
                  <a:srgbClr val="0E1C26"/>
                </a:solidFill>
                <a:latin typeface="Calibri" pitchFamily="34" charset="0"/>
                <a:ea typeface="Calibri" pitchFamily="34" charset="-122"/>
                <a:cs typeface="Calibri" pitchFamily="34" charset="-120"/>
              </a:rPr>
              <a:t>And only if you win a client by month four AND absorb every hour of administration yourself for nothing.
</a:t>
            </a:r>
            <a:endParaRPr lang="en-US" sz="1500" dirty="0"/>
          </a:p>
          <a:p>
            <a:pPr indent="0" marL="0">
              <a:buNone/>
            </a:pPr>
            <a:r>
              <a:rPr lang="en-US" sz="1150" dirty="0">
                <a:solidFill>
                  <a:srgbClr val="C77B1F"/>
                </a:solidFill>
                <a:latin typeface="Calibri" pitchFamily="34" charset="0"/>
                <a:ea typeface="Calibri" pitchFamily="34" charset="-122"/>
                <a:cs typeface="Calibri" pitchFamily="34" charset="-120"/>
              </a:rPr>
              <a:t>Delay the first client to month seven: never cash-positive in year one ($-4,341).
</a:t>
            </a:r>
            <a:endParaRPr lang="en-US" sz="1500" dirty="0"/>
          </a:p>
          <a:p>
            <a:pPr indent="0" marL="0">
              <a:buNone/>
            </a:pPr>
            <a:r>
              <a:rPr lang="en-US" sz="1150" dirty="0">
                <a:solidFill>
                  <a:srgbClr val="B03A2E"/>
                </a:solidFill>
                <a:latin typeface="Calibri" pitchFamily="34" charset="0"/>
                <a:ea typeface="Calibri" pitchFamily="34" charset="-122"/>
                <a:cs typeface="Calibri" pitchFamily="34" charset="-120"/>
              </a:rPr>
              <a:t>Pay for the administration: never cash-positive either ($-7,632).
</a:t>
            </a:r>
            <a:endParaRPr lang="en-US" sz="1500" dirty="0"/>
          </a:p>
          <a:p>
            <a:pPr indent="0" marL="0">
              <a:buNone/>
            </a:pPr>
            <a:r>
              <a:rPr lang="en-US" sz="1150" b="1" dirty="0">
                <a:solidFill>
                  <a:srgbClr val="13293B"/>
                </a:solidFill>
                <a:latin typeface="Calibri" pitchFamily="34" charset="0"/>
                <a:ea typeface="Calibri" pitchFamily="34" charset="-122"/>
                <a:cs typeface="Calibri" pitchFamily="34" charset="-120"/>
              </a:rPr>
              <a:t>None of these three pays you a wage.</a:t>
            </a:r>
            <a:endParaRPr lang="en-US" sz="1500" dirty="0"/>
          </a:p>
        </p:txBody>
      </p:sp>
      <p:sp>
        <p:nvSpPr>
          <p:cNvPr id="9" name="Text 6"/>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REQ-SYS-07. All scenarios assume zero owner drawings. Change one driver in the financial model and every line moves.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07</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TRADE STUDY</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Which service model — and why I will not decide it</a:t>
            </a:r>
            <a:endParaRPr lang="en-US" sz="2700" dirty="0"/>
          </a:p>
        </p:txBody>
      </p:sp>
      <p:pic>
        <p:nvPicPr>
          <p:cNvPr id="6" name="Image 0" descr="/home/claude/ndis/02_Work/diagrams/D5_trade_study.png">    </p:cNvPr>
          <p:cNvPicPr>
            <a:picLocks noChangeAspect="1"/>
          </p:cNvPicPr>
          <p:nvPr/>
        </p:nvPicPr>
        <p:blipFill>
          <a:blip r:embed="rId1"/>
          <a:srcRect l="0" r="0" t="0" b="0"/>
          <a:stretch/>
        </p:blipFill>
        <p:spPr>
          <a:xfrm>
            <a:off x="822960" y="1325880"/>
            <a:ext cx="7223760" cy="3566160"/>
          </a:xfrm>
          <a:prstGeom prst="rect">
            <a:avLst/>
          </a:prstGeom>
        </p:spPr>
      </p:pic>
      <p:sp>
        <p:nvSpPr>
          <p:cNvPr id="7" name="Shape 4"/>
          <p:cNvSpPr/>
          <p:nvPr/>
        </p:nvSpPr>
        <p:spPr>
          <a:xfrm>
            <a:off x="8275320" y="1325880"/>
            <a:ext cx="3337560" cy="3566160"/>
          </a:xfrm>
          <a:prstGeom prst="roundRect">
            <a:avLst>
              <a:gd name="adj" fmla="val 2192"/>
            </a:avLst>
          </a:prstGeom>
          <a:solidFill>
            <a:srgbClr val="EAF1F7"/>
          </a:solidFill>
          <a:ln w="12700">
            <a:solidFill>
              <a:srgbClr val="1F5C8B"/>
            </a:solidFill>
            <a:prstDash val="solid"/>
          </a:ln>
        </p:spPr>
      </p:sp>
      <p:sp>
        <p:nvSpPr>
          <p:cNvPr id="8" name="Text 5"/>
          <p:cNvSpPr/>
          <p:nvPr/>
        </p:nvSpPr>
        <p:spPr>
          <a:xfrm>
            <a:off x="8458200" y="1508760"/>
            <a:ext cx="2971800" cy="3200400"/>
          </a:xfrm>
          <a:prstGeom prst="rect">
            <a:avLst/>
          </a:prstGeom>
          <a:noFill/>
          <a:ln/>
        </p:spPr>
        <p:txBody>
          <a:bodyPr wrap="square" lIns="0" tIns="0" rIns="0" bIns="0" rtlCol="0" anchor="t"/>
          <a:lstStyle/>
          <a:p>
            <a:pPr indent="0" marL="0">
              <a:buNone/>
            </a:pPr>
            <a:r>
              <a:rPr lang="en-US" sz="1500" b="1" dirty="0">
                <a:solidFill>
                  <a:srgbClr val="2E7D4F"/>
                </a:solidFill>
                <a:latin typeface="Calibri" pitchFamily="34" charset="0"/>
                <a:ea typeface="Calibri" pitchFamily="34" charset="-122"/>
                <a:cs typeface="Calibri" pitchFamily="34" charset="-120"/>
              </a:rPr>
              <a:t>Support coordination  3.70
</a:t>
            </a:r>
            <a:endParaRPr lang="en-US" sz="1500" dirty="0"/>
          </a:p>
          <a:p>
            <a:pPr indent="0" marL="0">
              <a:buNone/>
            </a:pPr>
            <a:r>
              <a:rPr lang="en-US" sz="1400" b="1" dirty="0">
                <a:solidFill>
                  <a:srgbClr val="1F5C8B"/>
                </a:solidFill>
                <a:latin typeface="Calibri" pitchFamily="34" charset="0"/>
                <a:ea typeface="Calibri" pitchFamily="34" charset="-122"/>
                <a:cs typeface="Calibri" pitchFamily="34" charset="-120"/>
              </a:rPr>
              <a:t>Core supports  3.30
</a:t>
            </a:r>
            <a:endParaRPr lang="en-US" sz="1500" dirty="0"/>
          </a:p>
          <a:p>
            <a:pPr indent="0" marL="0">
              <a:buNone/>
            </a:pPr>
            <a:r>
              <a:rPr lang="en-US" sz="1400" b="1" dirty="0">
                <a:solidFill>
                  <a:srgbClr val="C77B1F"/>
                </a:solidFill>
                <a:latin typeface="Calibri" pitchFamily="34" charset="0"/>
                <a:ea typeface="Calibri" pitchFamily="34" charset="-122"/>
                <a:cs typeface="Calibri" pitchFamily="34" charset="-120"/>
              </a:rPr>
              <a:t>SIL / SDA  2.20
</a:t>
            </a:r>
            <a:endParaRPr lang="en-US" sz="1500" dirty="0"/>
          </a:p>
          <a:p>
            <a:pPr indent="0" marL="0">
              <a:buNone/>
            </a:pPr>
            <a:r>
              <a:rPr lang="en-US" sz="1150" dirty="0">
                <a:solidFill>
                  <a:srgbClr val="0E1C26"/>
                </a:solidFill>
                <a:latin typeface="Calibri" pitchFamily="34" charset="0"/>
                <a:ea typeface="Calibri" pitchFamily="34" charset="-122"/>
                <a:cs typeface="Calibri" pitchFamily="34" charset="-120"/>
              </a:rPr>
              <a:t>That gap is 0.40 on a five-point scale. Raise the weight on regulatory stability from 25% to 40% and it FLIPS: core supports 3.45, support coordination 3.40.
</a:t>
            </a:r>
            <a:endParaRPr lang="en-US" sz="1500" dirty="0"/>
          </a:p>
          <a:p>
            <a:pPr indent="0" marL="0">
              <a:buNone/>
            </a:pPr>
            <a:r>
              <a:rPr lang="en-US" sz="1150" b="1" dirty="0">
                <a:solidFill>
                  <a:srgbClr val="B03A2E"/>
                </a:solidFill>
                <a:latin typeface="Calibri" pitchFamily="34" charset="0"/>
                <a:ea typeface="Calibri" pitchFamily="34" charset="-122"/>
                <a:cs typeface="Calibri" pitchFamily="34" charset="-120"/>
              </a:rPr>
              <a:t>GOV-B6.4 requires me to escalate a decision this close rather than take it.</a:t>
            </a:r>
            <a:endParaRPr lang="en-US" sz="1500" dirty="0"/>
          </a:p>
        </p:txBody>
      </p:sp>
      <p:sp>
        <p:nvSpPr>
          <p:cNvPr id="9" name="Shape 6"/>
          <p:cNvSpPr/>
          <p:nvPr/>
        </p:nvSpPr>
        <p:spPr>
          <a:xfrm>
            <a:off x="822960" y="5029200"/>
            <a:ext cx="10789920" cy="1051560"/>
          </a:xfrm>
          <a:prstGeom prst="roundRect">
            <a:avLst>
              <a:gd name="adj" fmla="val 5217"/>
            </a:avLst>
          </a:prstGeom>
          <a:solidFill>
            <a:srgbClr val="FFFFFF"/>
          </a:solidFill>
          <a:ln w="12700">
            <a:solidFill>
              <a:srgbClr val="DCE5EA"/>
            </a:solidFill>
            <a:prstDash val="solid"/>
          </a:ln>
        </p:spPr>
      </p:sp>
      <p:sp>
        <p:nvSpPr>
          <p:cNvPr id="10" name="Text 7"/>
          <p:cNvSpPr/>
          <p:nvPr/>
        </p:nvSpPr>
        <p:spPr>
          <a:xfrm>
            <a:off x="1005840" y="5166360"/>
            <a:ext cx="10424160" cy="777240"/>
          </a:xfrm>
          <a:prstGeom prst="rect">
            <a:avLst/>
          </a:prstGeom>
          <a:noFill/>
          <a:ln/>
        </p:spPr>
        <p:txBody>
          <a:bodyPr wrap="square" lIns="0" tIns="0" rIns="0" bIns="0" rtlCol="0" anchor="ctr"/>
          <a:lstStyle/>
          <a:p>
            <a:pPr indent="0" marL="0">
              <a:buNone/>
            </a:pPr>
            <a:r>
              <a:rPr lang="en-US" sz="1250" dirty="0">
                <a:solidFill>
                  <a:srgbClr val="0E1C26"/>
                </a:solidFill>
                <a:latin typeface="Calibri" pitchFamily="34" charset="0"/>
                <a:ea typeface="Calibri" pitchFamily="34" charset="-122"/>
                <a:cs typeface="Calibri" pitchFamily="34" charset="-120"/>
              </a:rPr>
              <a:t>The judgement is yours: how heavily do you weight the risk that government redesigns support coordination into a "navigator" model, against the certainty that mandatory registration reaches core supports in July 2027? Both are real, both are documented, neither has a settled end state.</a:t>
            </a:r>
            <a:endParaRPr lang="en-US" sz="1250" dirty="0"/>
          </a:p>
        </p:txBody>
      </p:sp>
      <p:sp>
        <p:nvSpPr>
          <p:cNvPr id="11" name="Text 8"/>
          <p:cNvSpPr/>
          <p:nvPr/>
        </p:nvSpPr>
        <p:spPr>
          <a:xfrm>
            <a:off x="777240" y="6355080"/>
            <a:ext cx="10881360" cy="320040"/>
          </a:xfrm>
          <a:prstGeom prst="rect">
            <a:avLst/>
          </a:prstGeom>
          <a:noFill/>
          <a:ln/>
        </p:spPr>
        <p:txBody>
          <a:bodyPr wrap="square" lIns="0" tIns="0" rIns="0" bIns="0" rtlCol="0" anchor="ctr"/>
          <a:lstStyle/>
          <a:p>
            <a:pPr indent="0" marL="0">
              <a:buNone/>
            </a:pPr>
            <a:r>
              <a:rPr lang="en-US" sz="900" dirty="0">
                <a:solidFill>
                  <a:srgbClr val="8A98A5"/>
                </a:solidFill>
                <a:latin typeface="Calibri" pitchFamily="34" charset="0"/>
                <a:ea typeface="Calibri" pitchFamily="34" charset="-122"/>
                <a:cs typeface="Calibri" pitchFamily="34" charset="-120"/>
              </a:rPr>
              <a:t>DEC-003. Weights fixed 20 Aug 2026 BEFORE any alternative was scored, per GOV-B6.3. Sources: SRC-005, SRC-018, SRC-046, SRC-049, SRC-050.</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F5C8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08</a:t>
            </a:r>
            <a:endParaRPr lang="en-US" sz="1200" dirty="0"/>
          </a:p>
        </p:txBody>
      </p:sp>
      <p:sp>
        <p:nvSpPr>
          <p:cNvPr id="4" name="Text 2"/>
          <p:cNvSpPr/>
          <p:nvPr/>
        </p:nvSpPr>
        <p:spPr>
          <a:xfrm>
            <a:off x="777240" y="457200"/>
            <a:ext cx="10881360" cy="320040"/>
          </a:xfrm>
          <a:prstGeom prst="rect">
            <a:avLst/>
          </a:prstGeom>
          <a:noFill/>
          <a:ln/>
        </p:spPr>
        <p:txBody>
          <a:bodyPr wrap="square" lIns="0" tIns="0" rIns="0" bIns="0" rtlCol="0" anchor="ctr"/>
          <a:lstStyle/>
          <a:p>
            <a:pPr indent="0" marL="0">
              <a:buNone/>
            </a:pPr>
            <a:r>
              <a:rPr lang="en-US" sz="1150" b="1" spc="240" kern="0" dirty="0">
                <a:solidFill>
                  <a:srgbClr val="2E8B8B"/>
                </a:solidFill>
                <a:latin typeface="Calibri" pitchFamily="34" charset="0"/>
                <a:ea typeface="Calibri" pitchFamily="34" charset="-122"/>
                <a:cs typeface="Calibri" pitchFamily="34" charset="-120"/>
              </a:rPr>
              <a:t>WHAT I RECOMMEND</a:t>
            </a:r>
            <a:endParaRPr lang="en-US" sz="1150" dirty="0"/>
          </a:p>
        </p:txBody>
      </p:sp>
      <p:sp>
        <p:nvSpPr>
          <p:cNvPr id="5" name="Text 3"/>
          <p:cNvSpPr/>
          <p:nvPr/>
        </p:nvSpPr>
        <p:spPr>
          <a:xfrm>
            <a:off x="777240" y="822960"/>
            <a:ext cx="10881360" cy="54864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Proceed — conditionally, cheaply, and in this order</a:t>
            </a:r>
            <a:endParaRPr lang="en-US" sz="2800" dirty="0"/>
          </a:p>
        </p:txBody>
      </p:sp>
      <p:sp>
        <p:nvSpPr>
          <p:cNvPr id="6" name="Shape 4"/>
          <p:cNvSpPr/>
          <p:nvPr/>
        </p:nvSpPr>
        <p:spPr>
          <a:xfrm>
            <a:off x="822960" y="1627632"/>
            <a:ext cx="384048" cy="384048"/>
          </a:xfrm>
          <a:prstGeom prst="ellipse">
            <a:avLst/>
          </a:prstGeom>
          <a:solidFill>
            <a:srgbClr val="2E8B8B"/>
          </a:solidFill>
          <a:ln/>
        </p:spPr>
      </p:sp>
      <p:sp>
        <p:nvSpPr>
          <p:cNvPr id="7" name="Text 5"/>
          <p:cNvSpPr/>
          <p:nvPr/>
        </p:nvSpPr>
        <p:spPr>
          <a:xfrm>
            <a:off x="822960" y="1627632"/>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371600" y="1572768"/>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Spend two weeks and no capital</a:t>
            </a:r>
            <a:endParaRPr lang="en-US" sz="1350" dirty="0"/>
          </a:p>
        </p:txBody>
      </p:sp>
      <p:sp>
        <p:nvSpPr>
          <p:cNvPr id="9" name="Text 7"/>
          <p:cNvSpPr/>
          <p:nvPr/>
        </p:nvSpPr>
        <p:spPr>
          <a:xfrm>
            <a:off x="5029200" y="1591056"/>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Close ACT-005 to ACT-008: four phone calls and two quote requests. They collapse the widest bands in the whole study.</a:t>
            </a:r>
            <a:endParaRPr lang="en-US" sz="1150" dirty="0"/>
          </a:p>
        </p:txBody>
      </p:sp>
      <p:sp>
        <p:nvSpPr>
          <p:cNvPr id="10" name="Shape 8"/>
          <p:cNvSpPr/>
          <p:nvPr/>
        </p:nvSpPr>
        <p:spPr>
          <a:xfrm>
            <a:off x="822960" y="2386584"/>
            <a:ext cx="384048" cy="384048"/>
          </a:xfrm>
          <a:prstGeom prst="ellipse">
            <a:avLst/>
          </a:prstGeom>
          <a:solidFill>
            <a:srgbClr val="2E8B8B"/>
          </a:solidFill>
          <a:ln/>
        </p:spPr>
      </p:sp>
      <p:sp>
        <p:nvSpPr>
          <p:cNvPr id="11" name="Text 9"/>
          <p:cNvSpPr/>
          <p:nvPr/>
        </p:nvSpPr>
        <p:spPr>
          <a:xfrm>
            <a:off x="822960" y="2386584"/>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1371600" y="2331720"/>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Find one operating provider</a:t>
            </a:r>
            <a:endParaRPr lang="en-US" sz="1350" dirty="0"/>
          </a:p>
        </p:txBody>
      </p:sp>
      <p:sp>
        <p:nvSpPr>
          <p:cNvPr id="13" name="Text 11"/>
          <p:cNvSpPr/>
          <p:nvPr/>
        </p:nvSpPr>
        <p:spPr>
          <a:xfrm>
            <a:off x="5029200" y="2350008"/>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Ask them their administration hours per billable hour. It is the model's most dangerous assumption and no source publishes a benchmark.</a:t>
            </a:r>
            <a:endParaRPr lang="en-US" sz="1150" dirty="0"/>
          </a:p>
        </p:txBody>
      </p:sp>
      <p:sp>
        <p:nvSpPr>
          <p:cNvPr id="14" name="Shape 12"/>
          <p:cNvSpPr/>
          <p:nvPr/>
        </p:nvSpPr>
        <p:spPr>
          <a:xfrm>
            <a:off x="822960" y="3145536"/>
            <a:ext cx="384048" cy="384048"/>
          </a:xfrm>
          <a:prstGeom prst="ellipse">
            <a:avLst/>
          </a:prstGeom>
          <a:solidFill>
            <a:srgbClr val="2E8B8B"/>
          </a:solidFill>
          <a:ln/>
        </p:spPr>
      </p:sp>
      <p:sp>
        <p:nvSpPr>
          <p:cNvPr id="15" name="Text 13"/>
          <p:cNvSpPr/>
          <p:nvPr/>
        </p:nvSpPr>
        <p:spPr>
          <a:xfrm>
            <a:off x="822960" y="3145536"/>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1371600" y="3090672"/>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Choose on the weight, not the score</a:t>
            </a:r>
            <a:endParaRPr lang="en-US" sz="1350" dirty="0"/>
          </a:p>
        </p:txBody>
      </p:sp>
      <p:sp>
        <p:nvSpPr>
          <p:cNvPr id="17" name="Text 15"/>
          <p:cNvSpPr/>
          <p:nvPr/>
        </p:nvSpPr>
        <p:spPr>
          <a:xfrm>
            <a:off x="5029200" y="3108960"/>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Slide 7 gives you the exact criterion weight that flips the answer. Set it yourself.</a:t>
            </a:r>
            <a:endParaRPr lang="en-US" sz="1150" dirty="0"/>
          </a:p>
        </p:txBody>
      </p:sp>
      <p:sp>
        <p:nvSpPr>
          <p:cNvPr id="18" name="Shape 16"/>
          <p:cNvSpPr/>
          <p:nvPr/>
        </p:nvSpPr>
        <p:spPr>
          <a:xfrm>
            <a:off x="822960" y="3904488"/>
            <a:ext cx="384048" cy="384048"/>
          </a:xfrm>
          <a:prstGeom prst="ellipse">
            <a:avLst/>
          </a:prstGeom>
          <a:solidFill>
            <a:srgbClr val="2E8B8B"/>
          </a:solidFill>
          <a:ln/>
        </p:spPr>
      </p:sp>
      <p:sp>
        <p:nvSpPr>
          <p:cNvPr id="19" name="Text 17"/>
          <p:cNvSpPr/>
          <p:nvPr/>
        </p:nvSpPr>
        <p:spPr>
          <a:xfrm>
            <a:off x="822960" y="3904488"/>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1371600" y="3849624"/>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Lodge the registration in month one</a:t>
            </a:r>
            <a:endParaRPr lang="en-US" sz="1350" dirty="0"/>
          </a:p>
        </p:txBody>
      </p:sp>
      <p:sp>
        <p:nvSpPr>
          <p:cNvPr id="21" name="Text 19"/>
          <p:cNvSpPr/>
          <p:nvPr/>
        </p:nvSpPr>
        <p:spPr>
          <a:xfrm>
            <a:off x="5029200" y="3867912"/>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Verification takes 4 to 6 months. July 2027 is about eleven months away. Early registration also turns the threat into an advantage.</a:t>
            </a:r>
            <a:endParaRPr lang="en-US" sz="1150" dirty="0"/>
          </a:p>
        </p:txBody>
      </p:sp>
      <p:sp>
        <p:nvSpPr>
          <p:cNvPr id="22" name="Shape 20"/>
          <p:cNvSpPr/>
          <p:nvPr/>
        </p:nvSpPr>
        <p:spPr>
          <a:xfrm>
            <a:off x="822960" y="4663440"/>
            <a:ext cx="384048" cy="384048"/>
          </a:xfrm>
          <a:prstGeom prst="ellipse">
            <a:avLst/>
          </a:prstGeom>
          <a:solidFill>
            <a:srgbClr val="2E8B8B"/>
          </a:solidFill>
          <a:ln/>
        </p:spPr>
      </p:sp>
      <p:sp>
        <p:nvSpPr>
          <p:cNvPr id="23" name="Text 21"/>
          <p:cNvSpPr/>
          <p:nvPr/>
        </p:nvSpPr>
        <p:spPr>
          <a:xfrm>
            <a:off x="822960" y="4663440"/>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5</a:t>
            </a:r>
            <a:endParaRPr lang="en-US" sz="1300" dirty="0"/>
          </a:p>
        </p:txBody>
      </p:sp>
      <p:sp>
        <p:nvSpPr>
          <p:cNvPr id="24" name="Text 22"/>
          <p:cNvSpPr/>
          <p:nvPr/>
        </p:nvSpPr>
        <p:spPr>
          <a:xfrm>
            <a:off x="1371600" y="4608576"/>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Ring-fence working capital separately</a:t>
            </a:r>
            <a:endParaRPr lang="en-US" sz="1350" dirty="0"/>
          </a:p>
        </p:txBody>
      </p:sp>
      <p:sp>
        <p:nvSpPr>
          <p:cNvPr id="25" name="Text 23"/>
          <p:cNvSpPr/>
          <p:nvPr/>
        </p:nvSpPr>
        <p:spPr>
          <a:xfrm>
            <a:off x="5029200" y="4626864"/>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$7,319 to $15,683 that never gets spent on setup.</a:t>
            </a:r>
            <a:endParaRPr lang="en-US" sz="1150" dirty="0"/>
          </a:p>
        </p:txBody>
      </p:sp>
      <p:sp>
        <p:nvSpPr>
          <p:cNvPr id="26" name="Shape 24"/>
          <p:cNvSpPr/>
          <p:nvPr/>
        </p:nvSpPr>
        <p:spPr>
          <a:xfrm>
            <a:off x="822960" y="5422392"/>
            <a:ext cx="384048" cy="384048"/>
          </a:xfrm>
          <a:prstGeom prst="ellipse">
            <a:avLst/>
          </a:prstGeom>
          <a:solidFill>
            <a:srgbClr val="2E8B8B"/>
          </a:solidFill>
          <a:ln/>
        </p:spPr>
      </p:sp>
      <p:sp>
        <p:nvSpPr>
          <p:cNvPr id="27" name="Text 25"/>
          <p:cNvSpPr/>
          <p:nvPr/>
        </p:nvSpPr>
        <p:spPr>
          <a:xfrm>
            <a:off x="822960" y="5422392"/>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6</a:t>
            </a:r>
            <a:endParaRPr lang="en-US" sz="1300" dirty="0"/>
          </a:p>
        </p:txBody>
      </p:sp>
      <p:sp>
        <p:nvSpPr>
          <p:cNvPr id="28" name="Text 26"/>
          <p:cNvSpPr/>
          <p:nvPr/>
        </p:nvSpPr>
        <p:spPr>
          <a:xfrm>
            <a:off x="1371600" y="5367528"/>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Do not start with SIL or SDA</a:t>
            </a:r>
            <a:endParaRPr lang="en-US" sz="1350" dirty="0"/>
          </a:p>
        </p:txBody>
      </p:sp>
      <p:sp>
        <p:nvSpPr>
          <p:cNvPr id="29" name="Text 27"/>
          <p:cNvSpPr/>
          <p:nvPr/>
        </p:nvSpPr>
        <p:spPr>
          <a:xfrm>
            <a:off x="5029200" y="5385816"/>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Registration already mandatory, 9 to 12 month certification, property and 24/7 rostering, 53.7% national utilisation. Revisit in two years.</a:t>
            </a:r>
            <a:endParaRPr lang="en-US" sz="1150" dirty="0"/>
          </a:p>
        </p:txBody>
      </p:sp>
      <p:sp>
        <p:nvSpPr>
          <p:cNvPr id="30" name="Text 28"/>
          <p:cNvSpPr/>
          <p:nvPr/>
        </p:nvSpPr>
        <p:spPr>
          <a:xfrm>
            <a:off x="777240" y="6309360"/>
            <a:ext cx="10881360" cy="365760"/>
          </a:xfrm>
          <a:prstGeom prst="rect">
            <a:avLst/>
          </a:prstGeom>
          <a:noFill/>
          <a:ln/>
        </p:spPr>
        <p:txBody>
          <a:bodyPr wrap="square" lIns="0" tIns="0" rIns="0" bIns="0" rtlCol="0" anchor="ctr"/>
          <a:lstStyle/>
          <a:p>
            <a:pPr indent="0" marL="0">
              <a:buNone/>
            </a:pPr>
            <a:r>
              <a:rPr lang="en-US" sz="1100" i="1" dirty="0">
                <a:solidFill>
                  <a:srgbClr val="2E8B8B"/>
                </a:solidFill>
                <a:latin typeface="Calibri" pitchFamily="34" charset="0"/>
                <a:ea typeface="Calibri" pitchFamily="34" charset="-122"/>
                <a:cs typeface="Calibri" pitchFamily="34" charset="-120"/>
              </a:rPr>
              <a:t>This is a recommendation to DECIDE, not a recommendation to transfer money.</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09</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HOW TO DISAGREE WITH ME</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What would change this answer</a:t>
            </a:r>
            <a:endParaRPr lang="en-US" sz="2700" dirty="0"/>
          </a:p>
        </p:txBody>
      </p:sp>
      <p:sp>
        <p:nvSpPr>
          <p:cNvPr id="6" name="Text 4"/>
          <p:cNvSpPr/>
          <p:nvPr/>
        </p:nvSpPr>
        <p:spPr>
          <a:xfrm>
            <a:off x="822960" y="1371600"/>
            <a:ext cx="10789920" cy="457200"/>
          </a:xfrm>
          <a:prstGeom prst="rect">
            <a:avLst/>
          </a:prstGeom>
          <a:noFill/>
          <a:ln/>
        </p:spPr>
        <p:txBody>
          <a:bodyPr wrap="square" lIns="0" tIns="0" rIns="0" bIns="0" rtlCol="0" anchor="ctr"/>
          <a:lstStyle/>
          <a:p>
            <a:pPr indent="0" marL="0">
              <a:buNone/>
            </a:pPr>
            <a:r>
              <a:rPr lang="en-US" sz="1250" dirty="0">
                <a:solidFill>
                  <a:srgbClr val="0E1C26"/>
                </a:solidFill>
                <a:latin typeface="Calibri" pitchFamily="34" charset="0"/>
                <a:ea typeface="Calibri" pitchFamily="34" charset="-122"/>
                <a:cs typeface="Calibri" pitchFamily="34" charset="-120"/>
              </a:rPr>
              <a:t>GOV-A1.12 requires that every decision put to you comes with what you would need to check in order to overrule me. These five are that list, ranked by how much they move the answer.</a:t>
            </a:r>
            <a:endParaRPr lang="en-US" sz="1250" dirty="0"/>
          </a:p>
        </p:txBody>
      </p:sp>
      <p:sp>
        <p:nvSpPr>
          <p:cNvPr id="7" name="Shape 5"/>
          <p:cNvSpPr/>
          <p:nvPr/>
        </p:nvSpPr>
        <p:spPr>
          <a:xfrm>
            <a:off x="822960" y="1920240"/>
            <a:ext cx="10789920" cy="768096"/>
          </a:xfrm>
          <a:prstGeom prst="roundRect">
            <a:avLst>
              <a:gd name="adj" fmla="val 7143"/>
            </a:avLst>
          </a:prstGeom>
          <a:solidFill>
            <a:srgbClr val="FFFFFF"/>
          </a:solidFill>
          <a:ln w="12700">
            <a:solidFill>
              <a:srgbClr val="DCE5EA"/>
            </a:solidFill>
            <a:prstDash val="solid"/>
          </a:ln>
        </p:spPr>
      </p:sp>
      <p:sp>
        <p:nvSpPr>
          <p:cNvPr id="8" name="Text 6"/>
          <p:cNvSpPr/>
          <p:nvPr/>
        </p:nvSpPr>
        <p:spPr>
          <a:xfrm>
            <a:off x="1005840" y="1993392"/>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Administration hours</a:t>
            </a:r>
            <a:endParaRPr lang="en-US" sz="1300" dirty="0"/>
          </a:p>
        </p:txBody>
      </p:sp>
      <p:sp>
        <p:nvSpPr>
          <p:cNvPr id="9" name="Text 7"/>
          <p:cNvSpPr/>
          <p:nvPr/>
        </p:nvSpPr>
        <p:spPr>
          <a:xfrm>
            <a:off x="1005840" y="2322576"/>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ASM-008 · Low</a:t>
            </a:r>
            <a:endParaRPr lang="en-US" sz="1000" dirty="0"/>
          </a:p>
        </p:txBody>
      </p:sp>
      <p:sp>
        <p:nvSpPr>
          <p:cNvPr id="10" name="Text 8"/>
          <p:cNvSpPr/>
          <p:nvPr/>
        </p:nvSpPr>
        <p:spPr>
          <a:xfrm>
            <a:off x="3886200" y="2011680"/>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At 0.40 rather than 0.25, core supports loses money on every hour and the recommendation collapses to support coordination or nothing. At 0.10 it becomes materially better than I scored it.</a:t>
            </a:r>
            <a:endParaRPr lang="en-US" sz="1150" dirty="0"/>
          </a:p>
        </p:txBody>
      </p:sp>
      <p:sp>
        <p:nvSpPr>
          <p:cNvPr id="11" name="Shape 9"/>
          <p:cNvSpPr/>
          <p:nvPr/>
        </p:nvSpPr>
        <p:spPr>
          <a:xfrm>
            <a:off x="822960" y="2798064"/>
            <a:ext cx="10789920" cy="768096"/>
          </a:xfrm>
          <a:prstGeom prst="roundRect">
            <a:avLst>
              <a:gd name="adj" fmla="val 7143"/>
            </a:avLst>
          </a:prstGeom>
          <a:solidFill>
            <a:srgbClr val="FFFFFF"/>
          </a:solidFill>
          <a:ln w="12700">
            <a:solidFill>
              <a:srgbClr val="DCE5EA"/>
            </a:solidFill>
            <a:prstDash val="solid"/>
          </a:ln>
        </p:spPr>
      </p:sp>
      <p:sp>
        <p:nvSpPr>
          <p:cNvPr id="12" name="Text 10"/>
          <p:cNvSpPr/>
          <p:nvPr/>
        </p:nvSpPr>
        <p:spPr>
          <a:xfrm>
            <a:off x="1005840" y="2871216"/>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SCHADS classification</a:t>
            </a:r>
            <a:endParaRPr lang="en-US" sz="1300" dirty="0"/>
          </a:p>
        </p:txBody>
      </p:sp>
      <p:sp>
        <p:nvSpPr>
          <p:cNvPr id="13" name="Text 11"/>
          <p:cNvSpPr/>
          <p:nvPr/>
        </p:nvSpPr>
        <p:spPr>
          <a:xfrm>
            <a:off x="1005840" y="3200400"/>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ASM-002 · Medium</a:t>
            </a:r>
            <a:endParaRPr lang="en-US" sz="1000" dirty="0"/>
          </a:p>
        </p:txBody>
      </p:sp>
      <p:sp>
        <p:nvSpPr>
          <p:cNvPr id="14" name="Text 12"/>
          <p:cNvSpPr/>
          <p:nvPr/>
        </p:nvSpPr>
        <p:spPr>
          <a:xfrm>
            <a:off x="3886200" y="2889504"/>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fairwork.gov.au blocks automated reading. If your workers sit at Level 3, gross margin falls from $21.30 to $15.15 and every break-even rises about 40%.</a:t>
            </a:r>
            <a:endParaRPr lang="en-US" sz="1150" dirty="0"/>
          </a:p>
        </p:txBody>
      </p:sp>
      <p:sp>
        <p:nvSpPr>
          <p:cNvPr id="15" name="Shape 13"/>
          <p:cNvSpPr/>
          <p:nvPr/>
        </p:nvSpPr>
        <p:spPr>
          <a:xfrm>
            <a:off x="822960" y="3675888"/>
            <a:ext cx="10789920" cy="768096"/>
          </a:xfrm>
          <a:prstGeom prst="roundRect">
            <a:avLst>
              <a:gd name="adj" fmla="val 7143"/>
            </a:avLst>
          </a:prstGeom>
          <a:solidFill>
            <a:srgbClr val="FFFFFF"/>
          </a:solidFill>
          <a:ln w="12700">
            <a:solidFill>
              <a:srgbClr val="DCE5EA"/>
            </a:solidFill>
            <a:prstDash val="solid"/>
          </a:ln>
        </p:spPr>
      </p:sp>
      <p:sp>
        <p:nvSpPr>
          <p:cNvPr id="16" name="Text 14"/>
          <p:cNvSpPr/>
          <p:nvPr/>
        </p:nvSpPr>
        <p:spPr>
          <a:xfrm>
            <a:off x="1005840" y="3749040"/>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NDIS price limits</a:t>
            </a:r>
            <a:endParaRPr lang="en-US" sz="1300" dirty="0"/>
          </a:p>
        </p:txBody>
      </p:sp>
      <p:sp>
        <p:nvSpPr>
          <p:cNvPr id="17" name="Text 15"/>
          <p:cNvSpPr/>
          <p:nvPr/>
        </p:nvSpPr>
        <p:spPr>
          <a:xfrm>
            <a:off x="1005840" y="4078224"/>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SRC-002 · Medium</a:t>
            </a:r>
            <a:endParaRPr lang="en-US" sz="1000" dirty="0"/>
          </a:p>
        </p:txBody>
      </p:sp>
      <p:sp>
        <p:nvSpPr>
          <p:cNvPr id="18" name="Text 16"/>
          <p:cNvSpPr/>
          <p:nvPr/>
        </p:nvSpPr>
        <p:spPr>
          <a:xfrm>
            <a:off x="3886200" y="3767328"/>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Five limits were read from a 65-page PDF through a summarising fetch. If one is wrong, every revenue figure moves. Two hours of work fixes it (BKL-001).</a:t>
            </a:r>
            <a:endParaRPr lang="en-US" sz="1150" dirty="0"/>
          </a:p>
        </p:txBody>
      </p:sp>
      <p:sp>
        <p:nvSpPr>
          <p:cNvPr id="19" name="Shape 17"/>
          <p:cNvSpPr/>
          <p:nvPr/>
        </p:nvSpPr>
        <p:spPr>
          <a:xfrm>
            <a:off x="822960" y="4553712"/>
            <a:ext cx="10789920" cy="768096"/>
          </a:xfrm>
          <a:prstGeom prst="roundRect">
            <a:avLst>
              <a:gd name="adj" fmla="val 7143"/>
            </a:avLst>
          </a:prstGeom>
          <a:solidFill>
            <a:srgbClr val="FFFFFF"/>
          </a:solidFill>
          <a:ln w="12700">
            <a:solidFill>
              <a:srgbClr val="DCE5EA"/>
            </a:solidFill>
            <a:prstDash val="solid"/>
          </a:ln>
        </p:spPr>
      </p:sp>
      <p:sp>
        <p:nvSpPr>
          <p:cNvPr id="20" name="Text 18"/>
          <p:cNvSpPr/>
          <p:nvPr/>
        </p:nvSpPr>
        <p:spPr>
          <a:xfrm>
            <a:off x="1005840" y="4626864"/>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Time to first client</a:t>
            </a:r>
            <a:endParaRPr lang="en-US" sz="1300" dirty="0"/>
          </a:p>
        </p:txBody>
      </p:sp>
      <p:sp>
        <p:nvSpPr>
          <p:cNvPr id="21" name="Text 19"/>
          <p:cNvSpPr/>
          <p:nvPr/>
        </p:nvSpPr>
        <p:spPr>
          <a:xfrm>
            <a:off x="1005840" y="4956048"/>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ASM-015 · Low</a:t>
            </a:r>
            <a:endParaRPr lang="en-US" sz="1000" dirty="0"/>
          </a:p>
        </p:txBody>
      </p:sp>
      <p:sp>
        <p:nvSpPr>
          <p:cNvPr id="22" name="Text 20"/>
          <p:cNvSpPr/>
          <p:nvPr/>
        </p:nvSpPr>
        <p:spPr>
          <a:xfrm>
            <a:off x="3886200" y="4645152"/>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No published benchmark exists. I assumed month four. The slow case assumes month seven and never reaches cash-positive.</a:t>
            </a:r>
            <a:endParaRPr lang="en-US" sz="1150" dirty="0"/>
          </a:p>
        </p:txBody>
      </p:sp>
      <p:sp>
        <p:nvSpPr>
          <p:cNvPr id="23" name="Shape 21"/>
          <p:cNvSpPr/>
          <p:nvPr/>
        </p:nvSpPr>
        <p:spPr>
          <a:xfrm>
            <a:off x="822960" y="5431536"/>
            <a:ext cx="10789920" cy="768096"/>
          </a:xfrm>
          <a:prstGeom prst="roundRect">
            <a:avLst>
              <a:gd name="adj" fmla="val 7143"/>
            </a:avLst>
          </a:prstGeom>
          <a:solidFill>
            <a:srgbClr val="FFFFFF"/>
          </a:solidFill>
          <a:ln w="12700">
            <a:solidFill>
              <a:srgbClr val="DCE5EA"/>
            </a:solidFill>
            <a:prstDash val="solid"/>
          </a:ln>
        </p:spPr>
      </p:sp>
      <p:sp>
        <p:nvSpPr>
          <p:cNvPr id="24" name="Text 22"/>
          <p:cNvSpPr/>
          <p:nvPr/>
        </p:nvSpPr>
        <p:spPr>
          <a:xfrm>
            <a:off x="1005840" y="5504688"/>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navigator design</a:t>
            </a:r>
            <a:endParaRPr lang="en-US" sz="1300" dirty="0"/>
          </a:p>
        </p:txBody>
      </p:sp>
      <p:sp>
        <p:nvSpPr>
          <p:cNvPr id="25" name="Text 23"/>
          <p:cNvSpPr/>
          <p:nvPr/>
        </p:nvSpPr>
        <p:spPr>
          <a:xfrm>
            <a:off x="1005840" y="5833872"/>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SRC-049</a:t>
            </a:r>
            <a:endParaRPr lang="en-US" sz="1000" dirty="0"/>
          </a:p>
        </p:txBody>
      </p:sp>
      <p:sp>
        <p:nvSpPr>
          <p:cNvPr id="26" name="Text 24"/>
          <p:cNvSpPr/>
          <p:nvPr/>
        </p:nvSpPr>
        <p:spPr>
          <a:xfrm>
            <a:off x="3886200" y="5522976"/>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If government preserves support coordination as a fundable service it wins outright. If it absorbs it into a public function the recommendation inverts.</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2E8B8B"/>
          </a:solidFill>
          <a:ln/>
        </p:spPr>
      </p:sp>
      <p:sp>
        <p:nvSpPr>
          <p:cNvPr id="3" name="Text 1"/>
          <p:cNvSpPr/>
          <p:nvPr/>
        </p:nvSpPr>
        <p:spPr>
          <a:xfrm>
            <a:off x="1005840" y="685800"/>
            <a:ext cx="10515600" cy="365760"/>
          </a:xfrm>
          <a:prstGeom prst="rect">
            <a:avLst/>
          </a:prstGeom>
          <a:noFill/>
          <a:ln/>
        </p:spPr>
        <p:txBody>
          <a:bodyPr wrap="square" lIns="0" tIns="0" rIns="0" bIns="0" rtlCol="0" anchor="ctr"/>
          <a:lstStyle/>
          <a:p>
            <a:pPr indent="0" marL="0">
              <a:buNone/>
            </a:pPr>
            <a:r>
              <a:rPr lang="en-US" sz="1200" b="1" spc="260" kern="0" dirty="0">
                <a:solidFill>
                  <a:srgbClr val="2E8B8B"/>
                </a:solidFill>
                <a:latin typeface="Calibri" pitchFamily="34" charset="0"/>
                <a:ea typeface="Calibri" pitchFamily="34" charset="-122"/>
                <a:cs typeface="Calibri" pitchFamily="34" charset="-120"/>
              </a:rPr>
              <a:t>WHAT I NEED FROM YOU</a:t>
            </a:r>
            <a:endParaRPr lang="en-US" sz="1200" dirty="0"/>
          </a:p>
        </p:txBody>
      </p:sp>
      <p:sp>
        <p:nvSpPr>
          <p:cNvPr id="4" name="Text 2"/>
          <p:cNvSpPr/>
          <p:nvPr/>
        </p:nvSpPr>
        <p:spPr>
          <a:xfrm>
            <a:off x="1005840" y="1097280"/>
            <a:ext cx="10424160" cy="822960"/>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Four answers, and this study gives you a number instead of a range</a:t>
            </a:r>
            <a:endParaRPr lang="en-US" sz="2600" dirty="0"/>
          </a:p>
        </p:txBody>
      </p:sp>
      <p:sp>
        <p:nvSpPr>
          <p:cNvPr id="5" name="Shape 3"/>
          <p:cNvSpPr/>
          <p:nvPr/>
        </p:nvSpPr>
        <p:spPr>
          <a:xfrm>
            <a:off x="1005840" y="2240280"/>
            <a:ext cx="10241280" cy="804672"/>
          </a:xfrm>
          <a:prstGeom prst="roundRect">
            <a:avLst>
              <a:gd name="adj" fmla="val 6818"/>
            </a:avLst>
          </a:prstGeom>
          <a:solidFill>
            <a:srgbClr val="1B3A50"/>
          </a:solidFill>
          <a:ln w="12700">
            <a:solidFill>
              <a:srgbClr val="2C5670"/>
            </a:solidFill>
            <a:prstDash val="solid"/>
          </a:ln>
        </p:spPr>
      </p:sp>
      <p:sp>
        <p:nvSpPr>
          <p:cNvPr id="6" name="Text 4"/>
          <p:cNvSpPr/>
          <p:nvPr/>
        </p:nvSpPr>
        <p:spPr>
          <a:xfrm>
            <a:off x="1188720" y="2331720"/>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ACT-001</a:t>
            </a:r>
            <a:endParaRPr lang="en-US" sz="1200" dirty="0"/>
          </a:p>
        </p:txBody>
      </p:sp>
      <p:sp>
        <p:nvSpPr>
          <p:cNvPr id="7" name="Text 5"/>
          <p:cNvSpPr/>
          <p:nvPr/>
        </p:nvSpPr>
        <p:spPr>
          <a:xfrm>
            <a:off x="2286000" y="2304288"/>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Will you run this yourself full time, or fund it and employ a manager?</a:t>
            </a:r>
            <a:endParaRPr lang="en-US" sz="1250" dirty="0"/>
          </a:p>
        </p:txBody>
      </p:sp>
      <p:sp>
        <p:nvSpPr>
          <p:cNvPr id="8" name="Text 6"/>
          <p:cNvSpPr/>
          <p:nvPr/>
        </p:nvSpPr>
        <p:spPr>
          <a:xfrm>
            <a:off x="7040880" y="2322576"/>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Owner-operator break-even is about 40 billable hours a month. An employed manager pushes it past 127.</a:t>
            </a:r>
            <a:endParaRPr lang="en-US" sz="1050" dirty="0"/>
          </a:p>
        </p:txBody>
      </p:sp>
      <p:sp>
        <p:nvSpPr>
          <p:cNvPr id="9" name="Shape 7"/>
          <p:cNvSpPr/>
          <p:nvPr/>
        </p:nvSpPr>
        <p:spPr>
          <a:xfrm>
            <a:off x="1005840" y="3172968"/>
            <a:ext cx="10241280" cy="804672"/>
          </a:xfrm>
          <a:prstGeom prst="roundRect">
            <a:avLst>
              <a:gd name="adj" fmla="val 6818"/>
            </a:avLst>
          </a:prstGeom>
          <a:solidFill>
            <a:srgbClr val="1B3A50"/>
          </a:solidFill>
          <a:ln w="12700">
            <a:solidFill>
              <a:srgbClr val="2C5670"/>
            </a:solidFill>
            <a:prstDash val="solid"/>
          </a:ln>
        </p:spPr>
      </p:sp>
      <p:sp>
        <p:nvSpPr>
          <p:cNvPr id="10" name="Text 8"/>
          <p:cNvSpPr/>
          <p:nvPr/>
        </p:nvSpPr>
        <p:spPr>
          <a:xfrm>
            <a:off x="1188720" y="3264408"/>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ACT-002</a:t>
            </a:r>
            <a:endParaRPr lang="en-US" sz="1200" dirty="0"/>
          </a:p>
        </p:txBody>
      </p:sp>
      <p:sp>
        <p:nvSpPr>
          <p:cNvPr id="11" name="Text 9"/>
          <p:cNvSpPr/>
          <p:nvPr/>
        </p:nvSpPr>
        <p:spPr>
          <a:xfrm>
            <a:off x="2286000" y="3236976"/>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What must you draw from the business each month, and from when?</a:t>
            </a:r>
            <a:endParaRPr lang="en-US" sz="1250" dirty="0"/>
          </a:p>
        </p:txBody>
      </p:sp>
      <p:sp>
        <p:nvSpPr>
          <p:cNvPr id="12" name="Text 10"/>
          <p:cNvSpPr/>
          <p:nvPr/>
        </p:nvSpPr>
        <p:spPr>
          <a:xfrm>
            <a:off x="7040880" y="3255264"/>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Every scenario in this study currently assumes you work for nothing. The runway figure is meaningless until you answer.</a:t>
            </a:r>
            <a:endParaRPr lang="en-US" sz="1050" dirty="0"/>
          </a:p>
        </p:txBody>
      </p:sp>
      <p:sp>
        <p:nvSpPr>
          <p:cNvPr id="13" name="Shape 11"/>
          <p:cNvSpPr/>
          <p:nvPr/>
        </p:nvSpPr>
        <p:spPr>
          <a:xfrm>
            <a:off x="1005840" y="4105656"/>
            <a:ext cx="10241280" cy="804672"/>
          </a:xfrm>
          <a:prstGeom prst="roundRect">
            <a:avLst>
              <a:gd name="adj" fmla="val 6818"/>
            </a:avLst>
          </a:prstGeom>
          <a:solidFill>
            <a:srgbClr val="1B3A50"/>
          </a:solidFill>
          <a:ln w="12700">
            <a:solidFill>
              <a:srgbClr val="2C5670"/>
            </a:solidFill>
            <a:prstDash val="solid"/>
          </a:ln>
        </p:spPr>
      </p:sp>
      <p:sp>
        <p:nvSpPr>
          <p:cNvPr id="14" name="Text 12"/>
          <p:cNvSpPr/>
          <p:nvPr/>
        </p:nvSpPr>
        <p:spPr>
          <a:xfrm>
            <a:off x="1188720" y="4197096"/>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ACT-003</a:t>
            </a:r>
            <a:endParaRPr lang="en-US" sz="1200" dirty="0"/>
          </a:p>
        </p:txBody>
      </p:sp>
      <p:sp>
        <p:nvSpPr>
          <p:cNvPr id="15" name="Text 13"/>
          <p:cNvSpPr/>
          <p:nvPr/>
        </p:nvSpPr>
        <p:spPr>
          <a:xfrm>
            <a:off x="2286000" y="4169664"/>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What is the maximum you are willing to lose entirely?</a:t>
            </a:r>
            <a:endParaRPr lang="en-US" sz="1250" dirty="0"/>
          </a:p>
        </p:txBody>
      </p:sp>
      <p:sp>
        <p:nvSpPr>
          <p:cNvPr id="16" name="Text 14"/>
          <p:cNvSpPr/>
          <p:nvPr/>
        </p:nvSpPr>
        <p:spPr>
          <a:xfrm>
            <a:off x="7040880" y="4187952"/>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I can tell you what it costs. I cannot tell you whether it is affordable for you.</a:t>
            </a:r>
            <a:endParaRPr lang="en-US" sz="1050" dirty="0"/>
          </a:p>
        </p:txBody>
      </p:sp>
      <p:sp>
        <p:nvSpPr>
          <p:cNvPr id="17" name="Shape 15"/>
          <p:cNvSpPr/>
          <p:nvPr/>
        </p:nvSpPr>
        <p:spPr>
          <a:xfrm>
            <a:off x="1005840" y="5038344"/>
            <a:ext cx="10241280" cy="804672"/>
          </a:xfrm>
          <a:prstGeom prst="roundRect">
            <a:avLst>
              <a:gd name="adj" fmla="val 6818"/>
            </a:avLst>
          </a:prstGeom>
          <a:solidFill>
            <a:srgbClr val="1B3A50"/>
          </a:solidFill>
          <a:ln w="12700">
            <a:solidFill>
              <a:srgbClr val="2C5670"/>
            </a:solidFill>
            <a:prstDash val="solid"/>
          </a:ln>
        </p:spPr>
      </p:sp>
      <p:sp>
        <p:nvSpPr>
          <p:cNvPr id="18" name="Text 16"/>
          <p:cNvSpPr/>
          <p:nvPr/>
        </p:nvSpPr>
        <p:spPr>
          <a:xfrm>
            <a:off x="1188720" y="5129784"/>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ACT-004</a:t>
            </a:r>
            <a:endParaRPr lang="en-US" sz="1200" dirty="0"/>
          </a:p>
        </p:txBody>
      </p:sp>
      <p:sp>
        <p:nvSpPr>
          <p:cNvPr id="19" name="Text 17"/>
          <p:cNvSpPr/>
          <p:nvPr/>
        </p:nvSpPr>
        <p:spPr>
          <a:xfrm>
            <a:off x="2286000" y="5102352"/>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Do you or a co-founder hold relevant qualifications or sector experience?</a:t>
            </a:r>
            <a:endParaRPr lang="en-US" sz="1250" dirty="0"/>
          </a:p>
        </p:txBody>
      </p:sp>
      <p:sp>
        <p:nvSpPr>
          <p:cNvPr id="20" name="Text 18"/>
          <p:cNvSpPr/>
          <p:nvPr/>
        </p:nvSpPr>
        <p:spPr>
          <a:xfrm>
            <a:off x="7040880" y="5120640"/>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Support coordination's score depends on you being able to bill personally and be credible to referrers.</a:t>
            </a:r>
            <a:endParaRPr lang="en-US" sz="1050" dirty="0"/>
          </a:p>
        </p:txBody>
      </p:sp>
      <p:sp>
        <p:nvSpPr>
          <p:cNvPr id="21" name="Text 19"/>
          <p:cNvSpPr/>
          <p:nvPr/>
        </p:nvSpPr>
        <p:spPr>
          <a:xfrm>
            <a:off x="1005840" y="6126480"/>
            <a:ext cx="10424160" cy="365760"/>
          </a:xfrm>
          <a:prstGeom prst="rect">
            <a:avLst/>
          </a:prstGeom>
          <a:noFill/>
          <a:ln/>
        </p:spPr>
        <p:txBody>
          <a:bodyPr wrap="square" lIns="0" tIns="0" rIns="0" bIns="0" rtlCol="0" anchor="ctr"/>
          <a:lstStyle/>
          <a:p>
            <a:pPr indent="0" marL="0">
              <a:buNone/>
            </a:pPr>
            <a:r>
              <a:rPr lang="en-US" sz="1050" dirty="0">
                <a:solidFill>
                  <a:srgbClr val="8A98A5"/>
                </a:solidFill>
                <a:latin typeface="Calibri" pitchFamily="34" charset="0"/>
                <a:ea typeface="Calibri" pitchFamily="34" charset="-122"/>
                <a:cs typeface="Calibri" pitchFamily="34" charset="-120"/>
              </a:rPr>
              <a:t>Full study: 05_Outputs\NDIS_Business_Enabling_Study_v1.0.docx   ·   Live model: 05_Outputs\NDIS_Financial_Model_v1.0.xlsx   ·   Start here: README.md</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NDIS Business Enabling Study — Decision Pack</dc:title>
  <dc:subject>PptxGenJS Presentation</dc:subject>
  <dc:creator>AI under Governance Standard v3.7</dc:creator>
  <cp:lastModifiedBy>AI under Governance Standard v3.7</cp:lastModifiedBy>
  <cp:revision>1</cp:revision>
  <dcterms:created xsi:type="dcterms:W3CDTF">2026-08-20T13:06:26Z</dcterms:created>
  <dcterms:modified xsi:type="dcterms:W3CDTF">2026-08-20T13:06:26Z</dcterms:modified>
</cp:coreProperties>
</file>