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lineChart>
        <c:varyColors val="0"/>
        <c:ser>
          <c:idx val="0"/>
          <c:order val="0"/>
          <c:tx>
            <c:strRef>
              <c:f>Sheet1!$B$1</c:f>
              <c:strCache>
                <c:ptCount val="1"/>
                <c:pt idx="0">
                  <c:v>Base: first client month 4, you do the admin</c:v>
                </c:pt>
              </c:strCache>
            </c:strRef>
          </c:tx>
          <c:spPr>
            <a:solidFill>
              <a:srgbClr val="2E7D4F"/>
            </a:solidFill>
            <a:ln w="38100" cap="flat">
              <a:solidFill>
                <a:srgbClr val="2E7D4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2E7D4F"/>
              </a:solidFill>
              <a:ln w="9525" cap="flat">
                <a:solidFill>
                  <a:srgbClr val="2E7D4F"/>
                </a:solidFill>
                <a:prstDash val="solid"/>
                <a:round/>
              </a:ln>
              <a:effectLst/>
            </c:spPr>
          </c:marker>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Sheet1!$B$2:$B$13</c:f>
              <c:numCache>
                <c:formatCode>General</c:formatCode>
                <c:ptCount val="12"/>
                <c:pt idx="0">
                  <c:v>-11638.13</c:v>
                </c:pt>
                <c:pt idx="1">
                  <c:v>-12485.46</c:v>
                </c:pt>
                <c:pt idx="2">
                  <c:v>-13332.79</c:v>
                </c:pt>
                <c:pt idx="3">
                  <c:v>-13327.95</c:v>
                </c:pt>
                <c:pt idx="4">
                  <c:v>-12470.94</c:v>
                </c:pt>
                <c:pt idx="5">
                  <c:v>-10548.72</c:v>
                </c:pt>
                <c:pt idx="6">
                  <c:v>-7561.29</c:v>
                </c:pt>
                <c:pt idx="7">
                  <c:v>-3508.64</c:v>
                </c:pt>
                <c:pt idx="8">
                  <c:v>1609.22</c:v>
                </c:pt>
                <c:pt idx="9">
                  <c:v>7579.24</c:v>
                </c:pt>
                <c:pt idx="10">
                  <c:v>14188.4</c:v>
                </c:pt>
                <c:pt idx="11">
                  <c:v>21436.68</c:v>
                </c:pt>
              </c:numCache>
            </c:numRef>
          </c:val>
          <c:smooth val="0"/>
        </c:ser>
        <c:ser>
          <c:idx val="1"/>
          <c:order val="1"/>
          <c:tx>
            <c:strRef>
              <c:f>Sheet1!$C$1</c:f>
              <c:strCache>
                <c:ptCount val="1"/>
                <c:pt idx="0">
                  <c:v>Slow: first client month 7</c:v>
                </c:pt>
              </c:strCache>
            </c:strRef>
          </c:tx>
          <c:spPr>
            <a:solidFill>
              <a:srgbClr val="C77B1F"/>
            </a:solidFill>
            <a:ln w="38100" cap="flat">
              <a:solidFill>
                <a:srgbClr val="C77B1F"/>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C77B1F"/>
              </a:solidFill>
              <a:ln w="9525" cap="flat">
                <a:solidFill>
                  <a:srgbClr val="C77B1F"/>
                </a:solidFill>
                <a:prstDash val="solid"/>
                <a:round/>
              </a:ln>
              <a:effectLst/>
            </c:spPr>
          </c:marker>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Sheet1!$C$2:$C$13</c:f>
              <c:numCache>
                <c:formatCode>General</c:formatCode>
                <c:ptCount val="12"/>
                <c:pt idx="0">
                  <c:v>-11638.13</c:v>
                </c:pt>
                <c:pt idx="1">
                  <c:v>-12485.46</c:v>
                </c:pt>
                <c:pt idx="2">
                  <c:v>-13332.79</c:v>
                </c:pt>
                <c:pt idx="3">
                  <c:v>-14180.12</c:v>
                </c:pt>
                <c:pt idx="4">
                  <c:v>-15027.45</c:v>
                </c:pt>
                <c:pt idx="5">
                  <c:v>-15874.78</c:v>
                </c:pt>
                <c:pt idx="6">
                  <c:v>-16082.98</c:v>
                </c:pt>
                <c:pt idx="7">
                  <c:v>-15439.02</c:v>
                </c:pt>
                <c:pt idx="8">
                  <c:v>-13942.88</c:v>
                </c:pt>
                <c:pt idx="9">
                  <c:v>-11594.57</c:v>
                </c:pt>
                <c:pt idx="10">
                  <c:v>-8394.1</c:v>
                </c:pt>
                <c:pt idx="11">
                  <c:v>-4341.45</c:v>
                </c:pt>
              </c:numCache>
            </c:numRef>
          </c:val>
          <c:smooth val="0"/>
        </c:ser>
        <c:ser>
          <c:idx val="2"/>
          <c:order val="2"/>
          <c:tx>
            <c:strRef>
              <c:f>Sheet1!$D$1</c:f>
              <c:strCache>
                <c:ptCount val="1"/>
                <c:pt idx="0">
                  <c:v>Base ramp but administration is paid</c:v>
                </c:pt>
              </c:strCache>
            </c:strRef>
          </c:tx>
          <c:spPr>
            <a:solidFill>
              <a:srgbClr val="B03A2E"/>
            </a:solidFill>
            <a:ln w="38100" cap="flat">
              <a:solidFill>
                <a:srgbClr val="B03A2E"/>
              </a:solidFill>
              <a:prstDash val="solid"/>
              <a:round/>
            </a:ln>
            <a:effectLst/>
          </c:spPr>
          <c:invertIfNegative val="0"/>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c:symbol val="circle"/>
            <c:size val="6"/>
            <c:spPr>
              <a:solidFill>
                <a:srgbClr val="B03A2E"/>
              </a:solidFill>
              <a:ln w="9525" cap="flat">
                <a:solidFill>
                  <a:srgbClr val="B03A2E"/>
                </a:solidFill>
                <a:prstDash val="solid"/>
                <a:round/>
              </a:ln>
              <a:effectLst/>
            </c:spPr>
          </c:marker>
          <c:cat>
            <c:multiLvlStrRef>
              <c:f>Sheet1!$A$2:$A$13</c:f>
              <c:multiLvlStrCache>
                <c:ptCount val="12"/>
                <c:lvl>
                  <c:pt idx="0">
                    <c:v>M1</c:v>
                  </c:pt>
                  <c:pt idx="1">
                    <c:v>M2</c:v>
                  </c:pt>
                  <c:pt idx="2">
                    <c:v>M3</c:v>
                  </c:pt>
                  <c:pt idx="3">
                    <c:v>M4</c:v>
                  </c:pt>
                  <c:pt idx="4">
                    <c:v>M5</c:v>
                  </c:pt>
                  <c:pt idx="5">
                    <c:v>M6</c:v>
                  </c:pt>
                  <c:pt idx="6">
                    <c:v>M7</c:v>
                  </c:pt>
                  <c:pt idx="7">
                    <c:v>M8</c:v>
                  </c:pt>
                  <c:pt idx="8">
                    <c:v>M9</c:v>
                  </c:pt>
                  <c:pt idx="9">
                    <c:v>M10</c:v>
                  </c:pt>
                  <c:pt idx="10">
                    <c:v>M11</c:v>
                  </c:pt>
                  <c:pt idx="11">
                    <c:v>M12</c:v>
                  </c:pt>
                </c:lvl>
              </c:multiLvlStrCache>
            </c:multiLvlStrRef>
          </c:cat>
          <c:val>
            <c:numRef>
              <c:f>Sheet1!$D$2:$D$13</c:f>
              <c:numCache>
                <c:formatCode>General</c:formatCode>
                <c:ptCount val="12"/>
                <c:pt idx="0">
                  <c:v>-11638.13</c:v>
                </c:pt>
                <c:pt idx="1">
                  <c:v>-12485.46</c:v>
                </c:pt>
                <c:pt idx="2">
                  <c:v>-13332.79</c:v>
                </c:pt>
                <c:pt idx="3">
                  <c:v>-13912.24</c:v>
                </c:pt>
                <c:pt idx="4">
                  <c:v>-14223.82</c:v>
                </c:pt>
                <c:pt idx="5">
                  <c:v>-14200.55</c:v>
                </c:pt>
                <c:pt idx="6">
                  <c:v>-13842.43</c:v>
                </c:pt>
                <c:pt idx="7">
                  <c:v>-13149.47</c:v>
                </c:pt>
                <c:pt idx="8">
                  <c:v>-12121.66</c:v>
                </c:pt>
                <c:pt idx="9">
                  <c:v>-10825.97</c:v>
                </c:pt>
                <c:pt idx="10">
                  <c:v>-9329.37</c:v>
                </c:pt>
                <c:pt idx="11">
                  <c:v>-7631.87</c:v>
                </c:pt>
              </c:numCache>
            </c:numRef>
          </c:val>
          <c:smooth val="0"/>
        </c:ser>
        <c:dLbls>
          <c:numFmt formatCode="#,##0" sourceLinked="0"/>
          <c:txPr>
            <a:bodyPr/>
            <a:lstStyle/>
            <a:p>
              <a:pPr>
                <a:defRPr b="0" i="0" strike="noStrike" sz="1200" u="none">
                  <a:solidFill>
                    <a:srgbClr val="000000"/>
                  </a:solidFill>
                  <a:latin typeface="Arial"/>
                </a:defRPr>
              </a:pPr>
            </a:p>
          </c:txPr>
          <c:showLegendKey val="0"/>
          <c:showVal val="0"/>
          <c:showCatName val="0"/>
          <c:showSerName val="0"/>
          <c:showPercent val="0"/>
          <c:showBubbleSize val="0"/>
          <c:showLeaderLines val="0"/>
        </c:dLbls>
        <c:marker val="1"/>
        <c:axId val="2094734554"/>
        <c:axId val="2094734552"/>
        <c:axId val="2094734556"/>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000" b="0" i="0" u="none" strike="noStrike">
                <a:solidFill>
                  <a:srgbClr val="0E1C26"/>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12700" cap="flat">
              <a:solidFill>
                <a:srgbClr val="E3EAEE"/>
              </a:solidFill>
              <a:prstDash val="solid"/>
              <a:round/>
            </a:ln>
          </c:spPr>
        </c:majorGridlines>
        <c:numFmt formatCode="$#,##0;($#,##0)"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0E1C26"/>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000">
              <a:solidFill>
                <a:srgbClr val="0E1C26"/>
              </a:solidFill>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pack summarises the full study at 05_Outputs/NDIS_and_Aged_Care_Business_Enabling_Study_v2.0.docx. Every figure here traces to a SRC-### row in the source register.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Tile 3 is the finding. No source publishes an administration-hours benchmark, so 0.40 cannot be ruled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July 2027 date is the one that matters. Verification registration takes 4-6 months, so the application starts in month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3293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2E8B8B"/>
          </a:solidFill>
          <a:ln/>
        </p:spPr>
      </p:sp>
      <p:sp>
        <p:nvSpPr>
          <p:cNvPr id="3" name="Text 1"/>
          <p:cNvSpPr/>
          <p:nvPr/>
        </p:nvSpPr>
        <p:spPr>
          <a:xfrm>
            <a:off x="1005840" y="1828800"/>
            <a:ext cx="10058400" cy="365760"/>
          </a:xfrm>
          <a:prstGeom prst="rect">
            <a:avLst/>
          </a:prstGeom>
          <a:noFill/>
          <a:ln/>
        </p:spPr>
        <p:txBody>
          <a:bodyPr wrap="square" lIns="0" tIns="0" rIns="0" bIns="0" rtlCol="0" anchor="ctr"/>
          <a:lstStyle/>
          <a:p>
            <a:pPr indent="0" marL="0">
              <a:buNone/>
            </a:pPr>
            <a:r>
              <a:rPr lang="en-US" sz="1300" b="1" spc="300" kern="0" dirty="0">
                <a:solidFill>
                  <a:srgbClr val="2E8B8B"/>
                </a:solidFill>
                <a:latin typeface="Calibri" pitchFamily="34" charset="0"/>
                <a:ea typeface="Calibri" pitchFamily="34" charset="-122"/>
                <a:cs typeface="Calibri" pitchFamily="34" charset="-120"/>
              </a:rPr>
              <a:t>DECISION PACK</a:t>
            </a:r>
            <a:endParaRPr lang="en-US" sz="1300" dirty="0"/>
          </a:p>
        </p:txBody>
      </p:sp>
      <p:sp>
        <p:nvSpPr>
          <p:cNvPr id="4" name="Text 2"/>
          <p:cNvSpPr/>
          <p:nvPr/>
        </p:nvSpPr>
        <p:spPr>
          <a:xfrm>
            <a:off x="1005840" y="2286000"/>
            <a:ext cx="10241280" cy="1737360"/>
          </a:xfrm>
          <a:prstGeom prst="rect">
            <a:avLst/>
          </a:prstGeom>
          <a:noFill/>
          <a:ln/>
        </p:spPr>
        <p:txBody>
          <a:bodyPr wrap="square" lIns="0" tIns="0" rIns="0" bIns="0" rtlCol="0" anchor="ctr"/>
          <a:lstStyle/>
          <a:p>
            <a:pPr indent="0" marL="0">
              <a:lnSpc>
                <a:spcPts val="4600"/>
              </a:lnSpc>
              <a:buNone/>
            </a:pPr>
            <a:r>
              <a:rPr lang="en-US" sz="4000" b="1" dirty="0">
                <a:solidFill>
                  <a:srgbClr val="FFFFFF"/>
                </a:solidFill>
                <a:latin typeface="Calibri" pitchFamily="34" charset="0"/>
                <a:ea typeface="Calibri" pitchFamily="34" charset="-122"/>
                <a:cs typeface="Calibri" pitchFamily="34" charset="-120"/>
              </a:rPr>
              <a:t>NDIS or aged care —</a:t>
            </a:r>
            <a:endParaRPr lang="en-US" sz="4000" dirty="0"/>
          </a:p>
          <a:p>
            <a:pPr indent="0" marL="0">
              <a:lnSpc>
                <a:spcPts val="4600"/>
              </a:lnSpc>
              <a:buNone/>
            </a:pPr>
            <a:r>
              <a:rPr lang="en-US" sz="4000" b="1" dirty="0">
                <a:solidFill>
                  <a:srgbClr val="FFFFFF"/>
                </a:solidFill>
                <a:latin typeface="Calibri" pitchFamily="34" charset="0"/>
                <a:ea typeface="Calibri" pitchFamily="34" charset="-122"/>
                <a:cs typeface="Calibri" pitchFamily="34" charset="-120"/>
              </a:rPr>
              <a:t>which business, in what order?</a:t>
            </a:r>
            <a:endParaRPr lang="en-US" sz="4000" dirty="0"/>
          </a:p>
        </p:txBody>
      </p:sp>
      <p:sp>
        <p:nvSpPr>
          <p:cNvPr id="5" name="Text 3"/>
          <p:cNvSpPr/>
          <p:nvPr/>
        </p:nvSpPr>
        <p:spPr>
          <a:xfrm>
            <a:off x="1005840" y="4114800"/>
            <a:ext cx="9692640" cy="1005840"/>
          </a:xfrm>
          <a:prstGeom prst="rect">
            <a:avLst/>
          </a:prstGeom>
          <a:noFill/>
          <a:ln/>
        </p:spPr>
        <p:txBody>
          <a:bodyPr wrap="square" lIns="0" tIns="0" rIns="0" bIns="0" rtlCol="0" anchor="ctr"/>
          <a:lstStyle/>
          <a:p>
            <a:pPr indent="0" marL="0">
              <a:buNone/>
            </a:pPr>
            <a:r>
              <a:rPr lang="en-US" sz="1500" dirty="0">
                <a:solidFill>
                  <a:srgbClr val="C6D5DE"/>
                </a:solidFill>
                <a:latin typeface="Calibri" pitchFamily="34" charset="0"/>
                <a:ea typeface="Calibri" pitchFamily="34" charset="-122"/>
                <a:cs typeface="Calibri" pitchFamily="34" charset="-120"/>
              </a:rPr>
              <a:t>The short answer: aged care first. One aged care client contributes $1,002 a month against $435 for one NDIS participant — 2.3 times, on a third of the service hours. Combined capital before first revenue: $44,483 to $52,848.</a:t>
            </a:r>
            <a:endParaRPr lang="en-US" sz="1500" dirty="0"/>
          </a:p>
        </p:txBody>
      </p:sp>
      <p:sp>
        <p:nvSpPr>
          <p:cNvPr id="6" name="Text 4"/>
          <p:cNvSpPr/>
          <p:nvPr/>
        </p:nvSpPr>
        <p:spPr>
          <a:xfrm>
            <a:off x="1005840" y="5623560"/>
            <a:ext cx="10058400" cy="640080"/>
          </a:xfrm>
          <a:prstGeom prst="rect">
            <a:avLst/>
          </a:prstGeom>
          <a:noFill/>
          <a:ln/>
        </p:spPr>
        <p:txBody>
          <a:bodyPr wrap="square" lIns="0" tIns="0" rIns="0" bIns="0" rtlCol="0" anchor="ctr"/>
          <a:lstStyle/>
          <a:p>
            <a:pPr indent="0" marL="0">
              <a:buNone/>
            </a:pPr>
            <a:r>
              <a:rPr lang="en-US" sz="1050" dirty="0">
                <a:solidFill>
                  <a:srgbClr val="8A98A5"/>
                </a:solidFill>
                <a:latin typeface="Calibri" pitchFamily="34" charset="0"/>
                <a:ea typeface="Calibri" pitchFamily="34" charset="-122"/>
                <a:cs typeface="Calibri" pitchFamily="34" charset="-120"/>
              </a:rPr>
              <a:t>Prepared for Zaid Al Dabbag  ·  7 September 2026  ·  v2.0.0  ·  AI Project Governance Standard v3.9 with the v4.0 Business Layer, class STANDARD</a:t>
            </a:r>
            <a:endParaRPr lang="en-US" sz="1050" dirty="0"/>
          </a:p>
          <a:p>
            <a:pPr indent="0" marL="0">
              <a:buNone/>
            </a:pPr>
            <a:r>
              <a:rPr lang="en-US" sz="1050" dirty="0">
                <a:solidFill>
                  <a:srgbClr val="8A98A5"/>
                </a:solidFill>
                <a:latin typeface="Calibri" pitchFamily="34" charset="0"/>
                <a:ea typeface="Calibri" pitchFamily="34" charset="-122"/>
                <a:cs typeface="Calibri" pitchFamily="34" charset="-120"/>
              </a:rPr>
              <a:t>NDIS facts verified 20 August 2026, aged care facts 7 September 2026. Decision support, not legal or financial advice.</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02</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WHERE IT LANDS</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The eight numbers that decide this</a:t>
            </a:r>
            <a:endParaRPr lang="en-US" sz="2700" dirty="0"/>
          </a:p>
        </p:txBody>
      </p:sp>
      <p:sp>
        <p:nvSpPr>
          <p:cNvPr id="6" name="Shape 4"/>
          <p:cNvSpPr/>
          <p:nvPr/>
        </p:nvSpPr>
        <p:spPr>
          <a:xfrm>
            <a:off x="822960" y="1481328"/>
            <a:ext cx="2487168" cy="1783080"/>
          </a:xfrm>
          <a:prstGeom prst="roundRect">
            <a:avLst>
              <a:gd name="adj" fmla="val 4103"/>
            </a:avLst>
          </a:prstGeom>
          <a:solidFill>
            <a:srgbClr val="FFFFFF"/>
          </a:solidFill>
          <a:ln w="12700">
            <a:solidFill>
              <a:srgbClr val="DCE5EA"/>
            </a:solidFill>
            <a:prstDash val="solid"/>
          </a:ln>
        </p:spPr>
      </p:sp>
      <p:sp>
        <p:nvSpPr>
          <p:cNvPr id="7" name="Text 5"/>
          <p:cNvSpPr/>
          <p:nvPr/>
        </p:nvSpPr>
        <p:spPr>
          <a:xfrm>
            <a:off x="960120" y="1627632"/>
            <a:ext cx="2212848" cy="658368"/>
          </a:xfrm>
          <a:prstGeom prst="rect">
            <a:avLst/>
          </a:prstGeom>
          <a:noFill/>
          <a:ln/>
        </p:spPr>
        <p:txBody>
          <a:bodyPr wrap="square" lIns="0" tIns="0" rIns="0" bIns="0" rtlCol="0" anchor="ctr"/>
          <a:lstStyle/>
          <a:p>
            <a:pPr indent="0" marL="0">
              <a:buNone/>
            </a:pPr>
            <a:r>
              <a:rPr lang="en-US" sz="2500" b="1" dirty="0">
                <a:solidFill>
                  <a:srgbClr val="2E7D4F"/>
                </a:solidFill>
                <a:latin typeface="Calibri" pitchFamily="34" charset="0"/>
                <a:ea typeface="Calibri" pitchFamily="34" charset="-122"/>
                <a:cs typeface="Calibri" pitchFamily="34" charset="-120"/>
              </a:rPr>
              <a:t>$1,002</a:t>
            </a:r>
            <a:endParaRPr lang="en-US" sz="2500" dirty="0"/>
          </a:p>
        </p:txBody>
      </p:sp>
      <p:sp>
        <p:nvSpPr>
          <p:cNvPr id="8" name="Text 6"/>
          <p:cNvSpPr/>
          <p:nvPr/>
        </p:nvSpPr>
        <p:spPr>
          <a:xfrm>
            <a:off x="960120" y="226771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Contribution per AGED CARE client per month, after paid administration</a:t>
            </a:r>
            <a:endParaRPr lang="en-US" sz="1050" dirty="0"/>
          </a:p>
        </p:txBody>
      </p:sp>
      <p:sp>
        <p:nvSpPr>
          <p:cNvPr id="9" name="Shape 7"/>
          <p:cNvSpPr/>
          <p:nvPr/>
        </p:nvSpPr>
        <p:spPr>
          <a:xfrm>
            <a:off x="3566160" y="1481328"/>
            <a:ext cx="2487168" cy="1783080"/>
          </a:xfrm>
          <a:prstGeom prst="roundRect">
            <a:avLst>
              <a:gd name="adj" fmla="val 4103"/>
            </a:avLst>
          </a:prstGeom>
          <a:solidFill>
            <a:srgbClr val="FFFFFF"/>
          </a:solidFill>
          <a:ln w="12700">
            <a:solidFill>
              <a:srgbClr val="DCE5EA"/>
            </a:solidFill>
            <a:prstDash val="solid"/>
          </a:ln>
        </p:spPr>
      </p:sp>
      <p:sp>
        <p:nvSpPr>
          <p:cNvPr id="10" name="Text 8"/>
          <p:cNvSpPr/>
          <p:nvPr/>
        </p:nvSpPr>
        <p:spPr>
          <a:xfrm>
            <a:off x="3703320" y="1627632"/>
            <a:ext cx="2212848" cy="658368"/>
          </a:xfrm>
          <a:prstGeom prst="rect">
            <a:avLst/>
          </a:prstGeom>
          <a:noFill/>
          <a:ln/>
        </p:spPr>
        <p:txBody>
          <a:bodyPr wrap="square" lIns="0" tIns="0" rIns="0" bIns="0" rtlCol="0" anchor="ctr"/>
          <a:lstStyle/>
          <a:p>
            <a:pPr indent="0" marL="0">
              <a:buNone/>
            </a:pPr>
            <a:r>
              <a:rPr lang="en-US" sz="2500" b="1" dirty="0">
                <a:solidFill>
                  <a:srgbClr val="C77B1F"/>
                </a:solidFill>
                <a:latin typeface="Calibri" pitchFamily="34" charset="0"/>
                <a:ea typeface="Calibri" pitchFamily="34" charset="-122"/>
                <a:cs typeface="Calibri" pitchFamily="34" charset="-120"/>
              </a:rPr>
              <a:t>$435</a:t>
            </a:r>
            <a:endParaRPr lang="en-US" sz="2500" dirty="0"/>
          </a:p>
        </p:txBody>
      </p:sp>
      <p:sp>
        <p:nvSpPr>
          <p:cNvPr id="11" name="Text 9"/>
          <p:cNvSpPr/>
          <p:nvPr/>
        </p:nvSpPr>
        <p:spPr>
          <a:xfrm>
            <a:off x="3703320" y="226771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Contribution per NDIS participant per month, on the same basis</a:t>
            </a:r>
            <a:endParaRPr lang="en-US" sz="1050" dirty="0"/>
          </a:p>
        </p:txBody>
      </p:sp>
      <p:sp>
        <p:nvSpPr>
          <p:cNvPr id="12" name="Shape 10"/>
          <p:cNvSpPr/>
          <p:nvPr/>
        </p:nvSpPr>
        <p:spPr>
          <a:xfrm>
            <a:off x="6309360" y="1481328"/>
            <a:ext cx="2487168" cy="1783080"/>
          </a:xfrm>
          <a:prstGeom prst="roundRect">
            <a:avLst>
              <a:gd name="adj" fmla="val 4103"/>
            </a:avLst>
          </a:prstGeom>
          <a:solidFill>
            <a:srgbClr val="FFFFFF"/>
          </a:solidFill>
          <a:ln w="12700">
            <a:solidFill>
              <a:srgbClr val="DCE5EA"/>
            </a:solidFill>
            <a:prstDash val="solid"/>
          </a:ln>
        </p:spPr>
      </p:sp>
      <p:sp>
        <p:nvSpPr>
          <p:cNvPr id="13" name="Text 11"/>
          <p:cNvSpPr/>
          <p:nvPr/>
        </p:nvSpPr>
        <p:spPr>
          <a:xfrm>
            <a:off x="6446520" y="1627632"/>
            <a:ext cx="2212848" cy="658368"/>
          </a:xfrm>
          <a:prstGeom prst="rect">
            <a:avLst/>
          </a:prstGeom>
          <a:noFill/>
          <a:ln/>
        </p:spPr>
        <p:txBody>
          <a:bodyPr wrap="square" lIns="0" tIns="0" rIns="0" bIns="0" rtlCol="0" anchor="ctr"/>
          <a:lstStyle/>
          <a:p>
            <a:pPr indent="0" marL="0">
              <a:buNone/>
            </a:pPr>
            <a:r>
              <a:rPr lang="en-US" sz="2500" b="1" dirty="0">
                <a:solidFill>
                  <a:srgbClr val="B03A2E"/>
                </a:solidFill>
                <a:latin typeface="Calibri" pitchFamily="34" charset="0"/>
                <a:ea typeface="Calibri" pitchFamily="34" charset="-122"/>
                <a:cs typeface="Calibri" pitchFamily="34" charset="-120"/>
              </a:rPr>
              <a:t>-$2.07</a:t>
            </a:r>
            <a:endParaRPr lang="en-US" sz="2500" dirty="0"/>
          </a:p>
        </p:txBody>
      </p:sp>
      <p:sp>
        <p:nvSpPr>
          <p:cNvPr id="14" name="Text 12"/>
          <p:cNvSpPr/>
          <p:nvPr/>
        </p:nvSpPr>
        <p:spPr>
          <a:xfrm>
            <a:off x="6446520" y="226771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NDIS contribution per hour if administration runs at 0.40 hours per billable hour</a:t>
            </a:r>
            <a:endParaRPr lang="en-US" sz="1050" dirty="0"/>
          </a:p>
        </p:txBody>
      </p:sp>
      <p:sp>
        <p:nvSpPr>
          <p:cNvPr id="15" name="Shape 13"/>
          <p:cNvSpPr/>
          <p:nvPr/>
        </p:nvSpPr>
        <p:spPr>
          <a:xfrm>
            <a:off x="9052560" y="1481328"/>
            <a:ext cx="2487168" cy="1783080"/>
          </a:xfrm>
          <a:prstGeom prst="roundRect">
            <a:avLst>
              <a:gd name="adj" fmla="val 4103"/>
            </a:avLst>
          </a:prstGeom>
          <a:solidFill>
            <a:srgbClr val="FFFFFF"/>
          </a:solidFill>
          <a:ln w="12700">
            <a:solidFill>
              <a:srgbClr val="DCE5EA"/>
            </a:solidFill>
            <a:prstDash val="solid"/>
          </a:ln>
        </p:spPr>
      </p:sp>
      <p:sp>
        <p:nvSpPr>
          <p:cNvPr id="16" name="Text 14"/>
          <p:cNvSpPr/>
          <p:nvPr/>
        </p:nvSpPr>
        <p:spPr>
          <a:xfrm>
            <a:off x="9189720" y="1627632"/>
            <a:ext cx="2212848" cy="658368"/>
          </a:xfrm>
          <a:prstGeom prst="rect">
            <a:avLst/>
          </a:prstGeom>
          <a:noFill/>
          <a:ln/>
        </p:spPr>
        <p:txBody>
          <a:bodyPr wrap="square" lIns="0" tIns="0" rIns="0" bIns="0" rtlCol="0" anchor="ctr"/>
          <a:lstStyle/>
          <a:p>
            <a:pPr indent="0" marL="0">
              <a:buNone/>
            </a:pPr>
            <a:r>
              <a:rPr lang="en-US" sz="2500" b="1" dirty="0">
                <a:solidFill>
                  <a:srgbClr val="13293B"/>
                </a:solidFill>
                <a:latin typeface="Calibri" pitchFamily="34" charset="0"/>
                <a:ea typeface="Calibri" pitchFamily="34" charset="-122"/>
                <a:cs typeface="Calibri" pitchFamily="34" charset="-120"/>
              </a:rPr>
              <a:t>$44,483</a:t>
            </a:r>
            <a:endParaRPr lang="en-US" sz="2500" dirty="0"/>
          </a:p>
        </p:txBody>
      </p:sp>
      <p:sp>
        <p:nvSpPr>
          <p:cNvPr id="17" name="Text 15"/>
          <p:cNvSpPr/>
          <p:nvPr/>
        </p:nvSpPr>
        <p:spPr>
          <a:xfrm>
            <a:off x="9189720" y="226771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Combined capital before first revenue, both entities, drawing NOTHING</a:t>
            </a:r>
            <a:endParaRPr lang="en-US" sz="1050" dirty="0"/>
          </a:p>
        </p:txBody>
      </p:sp>
      <p:sp>
        <p:nvSpPr>
          <p:cNvPr id="18" name="Shape 16"/>
          <p:cNvSpPr/>
          <p:nvPr/>
        </p:nvSpPr>
        <p:spPr>
          <a:xfrm>
            <a:off x="822960" y="3493008"/>
            <a:ext cx="2487168" cy="1783080"/>
          </a:xfrm>
          <a:prstGeom prst="roundRect">
            <a:avLst>
              <a:gd name="adj" fmla="val 4103"/>
            </a:avLst>
          </a:prstGeom>
          <a:solidFill>
            <a:srgbClr val="FFFFFF"/>
          </a:solidFill>
          <a:ln w="12700">
            <a:solidFill>
              <a:srgbClr val="DCE5EA"/>
            </a:solidFill>
            <a:prstDash val="solid"/>
          </a:ln>
        </p:spPr>
      </p:sp>
      <p:sp>
        <p:nvSpPr>
          <p:cNvPr id="19" name="Text 17"/>
          <p:cNvSpPr/>
          <p:nvPr/>
        </p:nvSpPr>
        <p:spPr>
          <a:xfrm>
            <a:off x="960120" y="3639312"/>
            <a:ext cx="2212848" cy="658368"/>
          </a:xfrm>
          <a:prstGeom prst="rect">
            <a:avLst/>
          </a:prstGeom>
          <a:noFill/>
          <a:ln/>
        </p:spPr>
        <p:txBody>
          <a:bodyPr wrap="square" lIns="0" tIns="0" rIns="0" bIns="0" rtlCol="0" anchor="ctr"/>
          <a:lstStyle/>
          <a:p>
            <a:pPr indent="0" marL="0">
              <a:buNone/>
            </a:pPr>
            <a:r>
              <a:rPr lang="en-US" sz="2500" b="1" dirty="0">
                <a:solidFill>
                  <a:srgbClr val="13293B"/>
                </a:solidFill>
                <a:latin typeface="Calibri" pitchFamily="34" charset="0"/>
                <a:ea typeface="Calibri" pitchFamily="34" charset="-122"/>
                <a:cs typeface="Calibri" pitchFamily="34" charset="-120"/>
              </a:rPr>
              <a:t>5.04 hrs</a:t>
            </a:r>
            <a:endParaRPr lang="en-US" sz="2500" dirty="0"/>
          </a:p>
        </p:txBody>
      </p:sp>
      <p:sp>
        <p:nvSpPr>
          <p:cNvPr id="20" name="Text 18"/>
          <p:cNvSpPr/>
          <p:nvPr/>
        </p:nvSpPr>
        <p:spPr>
          <a:xfrm>
            <a:off x="960120" y="427939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What an average aged care budget buys a week — the real constraint, not the price</a:t>
            </a:r>
            <a:endParaRPr lang="en-US" sz="1050" dirty="0"/>
          </a:p>
        </p:txBody>
      </p:sp>
      <p:sp>
        <p:nvSpPr>
          <p:cNvPr id="21" name="Shape 19"/>
          <p:cNvSpPr/>
          <p:nvPr/>
        </p:nvSpPr>
        <p:spPr>
          <a:xfrm>
            <a:off x="3566160" y="3493008"/>
            <a:ext cx="2487168" cy="1783080"/>
          </a:xfrm>
          <a:prstGeom prst="roundRect">
            <a:avLst>
              <a:gd name="adj" fmla="val 4103"/>
            </a:avLst>
          </a:prstGeom>
          <a:solidFill>
            <a:srgbClr val="FFFFFF"/>
          </a:solidFill>
          <a:ln w="12700">
            <a:solidFill>
              <a:srgbClr val="DCE5EA"/>
            </a:solidFill>
            <a:prstDash val="solid"/>
          </a:ln>
        </p:spPr>
      </p:sp>
      <p:sp>
        <p:nvSpPr>
          <p:cNvPr id="22" name="Text 20"/>
          <p:cNvSpPr/>
          <p:nvPr/>
        </p:nvSpPr>
        <p:spPr>
          <a:xfrm>
            <a:off x="3703320" y="3639312"/>
            <a:ext cx="2212848" cy="658368"/>
          </a:xfrm>
          <a:prstGeom prst="rect">
            <a:avLst/>
          </a:prstGeom>
          <a:noFill/>
          <a:ln/>
        </p:spPr>
        <p:txBody>
          <a:bodyPr wrap="square" lIns="0" tIns="0" rIns="0" bIns="0" rtlCol="0" anchor="ctr"/>
          <a:lstStyle/>
          <a:p>
            <a:pPr indent="0" marL="0">
              <a:buNone/>
            </a:pPr>
            <a:r>
              <a:rPr lang="en-US" sz="2500" b="1" dirty="0">
                <a:solidFill>
                  <a:srgbClr val="13293B"/>
                </a:solidFill>
                <a:latin typeface="Calibri" pitchFamily="34" charset="0"/>
                <a:ea typeface="Calibri" pitchFamily="34" charset="-122"/>
                <a:cs typeface="Calibri" pitchFamily="34" charset="-120"/>
              </a:rPr>
              <a:t>$11,492+</a:t>
            </a:r>
            <a:endParaRPr lang="en-US" sz="2500" dirty="0"/>
          </a:p>
        </p:txBody>
      </p:sp>
      <p:sp>
        <p:nvSpPr>
          <p:cNvPr id="23" name="Text 21"/>
          <p:cNvSpPr/>
          <p:nvPr/>
        </p:nvSpPr>
        <p:spPr>
          <a:xfrm>
            <a:off x="3703320" y="427939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Working capital behind the wage cycle — a line your earlier plan had no row for</a:t>
            </a:r>
            <a:endParaRPr lang="en-US" sz="1050" dirty="0"/>
          </a:p>
        </p:txBody>
      </p:sp>
      <p:sp>
        <p:nvSpPr>
          <p:cNvPr id="24" name="Shape 22"/>
          <p:cNvSpPr/>
          <p:nvPr/>
        </p:nvSpPr>
        <p:spPr>
          <a:xfrm>
            <a:off x="6309360" y="3493008"/>
            <a:ext cx="2487168" cy="1783080"/>
          </a:xfrm>
          <a:prstGeom prst="roundRect">
            <a:avLst>
              <a:gd name="adj" fmla="val 4103"/>
            </a:avLst>
          </a:prstGeom>
          <a:solidFill>
            <a:srgbClr val="FFFFFF"/>
          </a:solidFill>
          <a:ln w="12700">
            <a:solidFill>
              <a:srgbClr val="DCE5EA"/>
            </a:solidFill>
            <a:prstDash val="solid"/>
          </a:ln>
        </p:spPr>
      </p:sp>
      <p:sp>
        <p:nvSpPr>
          <p:cNvPr id="25" name="Text 23"/>
          <p:cNvSpPr/>
          <p:nvPr/>
        </p:nvSpPr>
        <p:spPr>
          <a:xfrm>
            <a:off x="6446520" y="3639312"/>
            <a:ext cx="2212848" cy="658368"/>
          </a:xfrm>
          <a:prstGeom prst="rect">
            <a:avLst/>
          </a:prstGeom>
          <a:noFill/>
          <a:ln/>
        </p:spPr>
        <p:txBody>
          <a:bodyPr wrap="square" lIns="0" tIns="0" rIns="0" bIns="0" rtlCol="0" anchor="ctr"/>
          <a:lstStyle/>
          <a:p>
            <a:pPr indent="0" marL="0">
              <a:buNone/>
            </a:pPr>
            <a:r>
              <a:rPr lang="en-US" sz="2500" b="1" dirty="0">
                <a:solidFill>
                  <a:srgbClr val="2E7D4F"/>
                </a:solidFill>
                <a:latin typeface="Calibri" pitchFamily="34" charset="0"/>
                <a:ea typeface="Calibri" pitchFamily="34" charset="-122"/>
                <a:cs typeface="Calibri" pitchFamily="34" charset="-120"/>
              </a:rPr>
              <a:t>1 client</a:t>
            </a:r>
            <a:endParaRPr lang="en-US" sz="2500" dirty="0"/>
          </a:p>
        </p:txBody>
      </p:sp>
      <p:sp>
        <p:nvSpPr>
          <p:cNvPr id="26" name="Text 24"/>
          <p:cNvSpPr/>
          <p:nvPr/>
        </p:nvSpPr>
        <p:spPr>
          <a:xfrm>
            <a:off x="6446520" y="427939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Aged care break-even, administration paid</a:t>
            </a:r>
            <a:endParaRPr lang="en-US" sz="1050" dirty="0"/>
          </a:p>
        </p:txBody>
      </p:sp>
      <p:sp>
        <p:nvSpPr>
          <p:cNvPr id="27" name="Shape 25"/>
          <p:cNvSpPr/>
          <p:nvPr/>
        </p:nvSpPr>
        <p:spPr>
          <a:xfrm>
            <a:off x="9052560" y="3493008"/>
            <a:ext cx="2487168" cy="1783080"/>
          </a:xfrm>
          <a:prstGeom prst="roundRect">
            <a:avLst>
              <a:gd name="adj" fmla="val 4103"/>
            </a:avLst>
          </a:prstGeom>
          <a:solidFill>
            <a:srgbClr val="FFFFFF"/>
          </a:solidFill>
          <a:ln w="12700">
            <a:solidFill>
              <a:srgbClr val="DCE5EA"/>
            </a:solidFill>
            <a:prstDash val="solid"/>
          </a:ln>
        </p:spPr>
      </p:sp>
      <p:sp>
        <p:nvSpPr>
          <p:cNvPr id="28" name="Text 26"/>
          <p:cNvSpPr/>
          <p:nvPr/>
        </p:nvSpPr>
        <p:spPr>
          <a:xfrm>
            <a:off x="9189720" y="3639312"/>
            <a:ext cx="2212848" cy="658368"/>
          </a:xfrm>
          <a:prstGeom prst="rect">
            <a:avLst/>
          </a:prstGeom>
          <a:noFill/>
          <a:ln/>
        </p:spPr>
        <p:txBody>
          <a:bodyPr wrap="square" lIns="0" tIns="0" rIns="0" bIns="0" rtlCol="0" anchor="ctr"/>
          <a:lstStyle/>
          <a:p>
            <a:pPr indent="0" marL="0">
              <a:buNone/>
            </a:pPr>
            <a:r>
              <a:rPr lang="en-US" sz="2500" b="1" dirty="0">
                <a:solidFill>
                  <a:srgbClr val="C77B1F"/>
                </a:solidFill>
                <a:latin typeface="Calibri" pitchFamily="34" charset="0"/>
                <a:ea typeface="Calibri" pitchFamily="34" charset="-122"/>
                <a:cs typeface="Calibri" pitchFamily="34" charset="-120"/>
              </a:rPr>
              <a:t>127 hrs</a:t>
            </a:r>
            <a:endParaRPr lang="en-US" sz="2500" dirty="0"/>
          </a:p>
        </p:txBody>
      </p:sp>
      <p:sp>
        <p:nvSpPr>
          <p:cNvPr id="29" name="Text 27"/>
          <p:cNvSpPr/>
          <p:nvPr/>
        </p:nvSpPr>
        <p:spPr>
          <a:xfrm>
            <a:off x="9189720" y="4279392"/>
            <a:ext cx="2212848" cy="868680"/>
          </a:xfrm>
          <a:prstGeom prst="rect">
            <a:avLst/>
          </a:prstGeom>
          <a:noFill/>
          <a:ln/>
        </p:spPr>
        <p:txBody>
          <a:bodyPr wrap="square" lIns="0" tIns="0" rIns="0" bIns="0" rtlCol="0" anchor="t"/>
          <a:lstStyle/>
          <a:p>
            <a:pPr indent="0" marL="0">
              <a:buNone/>
            </a:pPr>
            <a:r>
              <a:rPr lang="en-US" sz="1050" dirty="0">
                <a:solidFill>
                  <a:srgbClr val="0E1C26"/>
                </a:solidFill>
                <a:latin typeface="Calibri" pitchFamily="34" charset="0"/>
                <a:ea typeface="Calibri" pitchFamily="34" charset="-122"/>
                <a:cs typeface="Calibri" pitchFamily="34" charset="-120"/>
              </a:rPr>
              <a:t>NDIS break-even a month, administration paid</a:t>
            </a:r>
            <a:endParaRPr lang="en-US" sz="1050" dirty="0"/>
          </a:p>
        </p:txBody>
      </p:sp>
      <p:sp>
        <p:nvSpPr>
          <p:cNvPr id="30" name="Shape 28"/>
          <p:cNvSpPr/>
          <p:nvPr/>
        </p:nvSpPr>
        <p:spPr>
          <a:xfrm>
            <a:off x="822960" y="5440680"/>
            <a:ext cx="10789920" cy="777240"/>
          </a:xfrm>
          <a:prstGeom prst="roundRect">
            <a:avLst>
              <a:gd name="adj" fmla="val 7059"/>
            </a:avLst>
          </a:prstGeom>
          <a:solidFill>
            <a:srgbClr val="FBE9E7"/>
          </a:solidFill>
          <a:ln w="12700">
            <a:solidFill>
              <a:srgbClr val="B03A2E"/>
            </a:solidFill>
            <a:prstDash val="solid"/>
          </a:ln>
        </p:spPr>
      </p:sp>
      <p:sp>
        <p:nvSpPr>
          <p:cNvPr id="31" name="Text 29"/>
          <p:cNvSpPr/>
          <p:nvPr/>
        </p:nvSpPr>
        <p:spPr>
          <a:xfrm>
            <a:off x="1005840" y="5559552"/>
            <a:ext cx="10424160" cy="548640"/>
          </a:xfrm>
          <a:prstGeom prst="rect">
            <a:avLst/>
          </a:prstGeom>
          <a:noFill/>
          <a:ln/>
        </p:spPr>
        <p:txBody>
          <a:bodyPr wrap="square" lIns="0" tIns="0" rIns="0" bIns="0" rtlCol="0" anchor="ctr"/>
          <a:lstStyle/>
          <a:p>
            <a:pPr indent="0" marL="0">
              <a:buNone/>
            </a:pPr>
            <a:r>
              <a:rPr lang="en-US" sz="1250" b="1" dirty="0">
                <a:solidFill>
                  <a:srgbClr val="B03A2E"/>
                </a:solidFill>
                <a:latin typeface="Calibri" pitchFamily="34" charset="0"/>
                <a:ea typeface="Calibri" pitchFamily="34" charset="-122"/>
                <a:cs typeface="Calibri" pitchFamily="34" charset="-120"/>
              </a:rPr>
              <a:t>Read tiles 1, 2 and 3 together. Aged care wins on the unit that matters, and the NDIS number is fragile: there is a plausible, unfalsified version of the NDIS business where every hour you sell loses money.</a:t>
            </a:r>
            <a:endParaRPr lang="en-US" sz="1250" dirty="0"/>
          </a:p>
        </p:txBody>
      </p:sp>
      <p:sp>
        <p:nvSpPr>
          <p:cNvPr id="32" name="Text 30"/>
          <p:cNvSpPr/>
          <p:nvPr/>
        </p:nvSpPr>
        <p:spPr>
          <a:xfrm>
            <a:off x="777240" y="6355080"/>
            <a:ext cx="10881360" cy="320040"/>
          </a:xfrm>
          <a:prstGeom prst="rect">
            <a:avLst/>
          </a:prstGeom>
          <a:noFill/>
          <a:ln/>
        </p:spPr>
        <p:txBody>
          <a:bodyPr wrap="square" lIns="0" tIns="0" rIns="0" bIns="0" rtlCol="0" anchor="ctr"/>
          <a:lstStyle/>
          <a:p>
            <a:pPr indent="0" marL="0">
              <a:buNone/>
            </a:pPr>
            <a:r>
              <a:rPr lang="en-US" sz="1000" dirty="0">
                <a:solidFill>
                  <a:srgbClr val="8A98A5"/>
                </a:solidFill>
                <a:latin typeface="Calibri" pitchFamily="34" charset="0"/>
                <a:ea typeface="Calibri" pitchFamily="34" charset="-122"/>
                <a:cs typeface="Calibri" pitchFamily="34" charset="-120"/>
              </a:rPr>
              <a:t>Sources: SRC-060 IHACPA advisory price · SRC-062 SCHADS Schedule F · SRC-063 care-management pool · SRC-064 classification budgets · SRC-002 NDIS price limit · SRC-009 SACS wage · ASM-008 administration ratio and ASM-020 average budget, both Low confidence</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03</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YOUR EARLIER FILES</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One of eight figures survived contact with a source</a:t>
            </a:r>
            <a:endParaRPr lang="en-US" sz="27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2960" y="1417320"/>
          <a:ext cx="10789920" cy="914400"/>
        </p:xfrm>
        <a:graphic>
          <a:graphicData uri="http://schemas.openxmlformats.org/drawingml/2006/table">
            <a:tbl>
              <a:tblPr/>
              <a:tblGrid>
                <a:gridCol w="3931920"/>
                <a:gridCol w="6858000"/>
              </a:tblGrid>
              <a:tr h="384048">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What the earlier files said</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13293B"/>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What the sourced position is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13293B"/>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Budget of $15,000 to $30,000</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$15,875 with zero drawings, or $51,875 drawing $6,000/mo — plus working capital on top</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Audit $900 to $1,800</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No auditor publishes a fee at all. Consultancy estimate: $3,500 to $6,000 verification</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Registration takes 3 to 9 months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Verification 4 to 6 months. Certification 9 to 12 months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Set up a PRODA account</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PRODA closes for Commission portals 30 Sep 2026. It is myID Strong plus RAM now</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Nothing on mandatory registration</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In force for SIL since 1 Jul 2026. Reaches personal care from Jul 2027</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Nothing on working capital</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$7,319 at a 14-day lag; $15,683 at 30 days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Nothing on the administration burden</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It is the entire difference between a viable and an unviable business</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FFFFFF"/>
                    </a:solidFill>
                  </a:tcPr>
                </a:tc>
              </a:tr>
              <a:tr h="384048">
                <a:tc>
                  <a:txBody>
                    <a:bodyPr/>
                    <a:lstStyle/>
                    <a:p>
                      <a:pPr indent="0" marL="0">
                        <a:buNone/>
                      </a:pPr>
                      <a:r>
                        <a:rPr lang="en-US" sz="1150" dirty="0">
                          <a:solidFill>
                            <a:srgbClr val="0E1C26"/>
                          </a:solidFill>
                          <a:latin typeface="Calibri" pitchFamily="34" charset="0"/>
                          <a:ea typeface="Calibri" pitchFamily="34" charset="-122"/>
                          <a:cs typeface="Calibri" pitchFamily="34" charset="-120"/>
                        </a:rPr>
                        <a:t>ASIC Pty Ltd $636</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c>
                  <a:txBody>
                    <a:bodyPr/>
                    <a:lstStyle/>
                    <a:p>
                      <a:pPr indent="0" marL="0">
                        <a:buNone/>
                      </a:pPr>
                      <a:r>
                        <a:rPr lang="en-US" sz="1150" b="1" dirty="0">
                          <a:solidFill>
                            <a:srgbClr val="0E1C26"/>
                          </a:solidFill>
                          <a:latin typeface="Calibri" pitchFamily="34" charset="0"/>
                          <a:ea typeface="Calibri" pitchFamily="34" charset="-122"/>
                          <a:cs typeface="Calibri" pitchFamily="34" charset="-120"/>
                        </a:rPr>
                        <a:t>Still $636 — the only figure that held</a:t>
                      </a:r>
                      <a:endParaRPr lang="en-US" sz="1150" dirty="0">
                        <a:latin typeface="Calibri" charset="0"/>
                        <a:ea typeface="Calibri" charset="0"/>
                        <a:cs typeface="Calibri" charset="0"/>
                      </a:endParaRPr>
                    </a:p>
                  </a:txBody>
                  <a:tcPr marL="54864" marR="54864" marT="54864" marB="54864" anchor="ctr">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EDF3F6"/>
                    </a:solidFill>
                  </a:tcPr>
                </a:tc>
              </a:tr>
            </a:tbl>
          </a:graphicData>
        </a:graphic>
      </p:graphicFrame>
      <p:sp>
        <p:nvSpPr>
          <p:cNvPr id="7" name="Text 4"/>
          <p:cNvSpPr/>
          <p:nvPr/>
        </p:nvSpPr>
        <p:spPr>
          <a:xfrm>
            <a:off x="777240" y="6355080"/>
            <a:ext cx="10881360" cy="320040"/>
          </a:xfrm>
          <a:prstGeom prst="rect">
            <a:avLst/>
          </a:prstGeom>
          <a:noFill/>
          <a:ln/>
        </p:spPr>
        <p:txBody>
          <a:bodyPr wrap="square" lIns="0" tIns="0" rIns="0" bIns="0" rtlCol="0" anchor="ctr"/>
          <a:lstStyle/>
          <a:p>
            <a:pPr indent="0" marL="0">
              <a:buNone/>
            </a:pPr>
            <a:r>
              <a:rPr lang="en-US" sz="1000" dirty="0">
                <a:solidFill>
                  <a:srgbClr val="8A98A5"/>
                </a:solidFill>
                <a:latin typeface="Calibri" pitchFamily="34" charset="0"/>
                <a:ea typeface="Calibri" pitchFamily="34" charset="-122"/>
                <a:cs typeface="Calibri" pitchFamily="34" charset="-120"/>
              </a:rPr>
              <a:t>DEF-001, raised under GOV-F8.8. The originals are archived, not deleted — 04_Inputs/legacy_unsourced and 06_Archive/_versions.</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04</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THE REGULATORY POSITION</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You are starting against a clock</a:t>
            </a:r>
            <a:endParaRPr lang="en-US" sz="2700" dirty="0"/>
          </a:p>
        </p:txBody>
      </p:sp>
      <p:pic>
        <p:nvPicPr>
          <p:cNvPr id="6" name="Image 0" descr="/home/claude/ndis/02_Work/diagrams/D6_regulatory_timeline.png">    </p:cNvPr>
          <p:cNvPicPr>
            <a:picLocks noChangeAspect="1"/>
          </p:cNvPicPr>
          <p:nvPr/>
        </p:nvPicPr>
        <p:blipFill>
          <a:blip r:embed="rId1"/>
          <a:srcRect l="0" r="0" t="0" b="0"/>
          <a:stretch/>
        </p:blipFill>
        <p:spPr>
          <a:xfrm>
            <a:off x="822960" y="1371600"/>
            <a:ext cx="10789920" cy="4480560"/>
          </a:xfrm>
          <a:prstGeom prst="rect">
            <a:avLst/>
          </a:prstGeom>
        </p:spPr>
      </p:pic>
      <p:sp>
        <p:nvSpPr>
          <p:cNvPr id="7" name="Text 4"/>
          <p:cNvSpPr/>
          <p:nvPr/>
        </p:nvSpPr>
        <p:spPr>
          <a:xfrm>
            <a:off x="777240" y="6355080"/>
            <a:ext cx="10881360" cy="320040"/>
          </a:xfrm>
          <a:prstGeom prst="rect">
            <a:avLst/>
          </a:prstGeom>
          <a:noFill/>
          <a:ln/>
        </p:spPr>
        <p:txBody>
          <a:bodyPr wrap="square" lIns="0" tIns="0" rIns="0" bIns="0" rtlCol="0" anchor="ctr"/>
          <a:lstStyle/>
          <a:p>
            <a:pPr indent="0" marL="0">
              <a:buNone/>
            </a:pPr>
            <a:r>
              <a:rPr lang="en-US" sz="1000" dirty="0">
                <a:solidFill>
                  <a:srgbClr val="8A98A5"/>
                </a:solidFill>
                <a:latin typeface="Calibri" pitchFamily="34" charset="0"/>
                <a:ea typeface="Calibri" pitchFamily="34" charset="-122"/>
                <a:cs typeface="Calibri" pitchFamily="34" charset="-120"/>
              </a:rPr>
              <a:t>Verified against primary government sources by an independent verifier. Sources: SRC-014 to SRC-018, SRC-030, SRC-048.</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05</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UNIT ECONOMICS</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Where one hour of revenue actually goes</a:t>
            </a:r>
            <a:endParaRPr lang="en-US" sz="2700" dirty="0"/>
          </a:p>
        </p:txBody>
      </p:sp>
      <p:pic>
        <p:nvPicPr>
          <p:cNvPr id="6" name="Image 0" descr="/home/claude/ndis/02_Work/diagrams/D3_margin_waterfall.png">    </p:cNvPr>
          <p:cNvPicPr>
            <a:picLocks noChangeAspect="1"/>
          </p:cNvPicPr>
          <p:nvPr/>
        </p:nvPicPr>
        <p:blipFill>
          <a:blip r:embed="rId1"/>
          <a:srcRect l="0" r="0" t="0" b="0"/>
          <a:stretch/>
        </p:blipFill>
        <p:spPr>
          <a:xfrm>
            <a:off x="822960" y="1371600"/>
            <a:ext cx="10789920" cy="4480560"/>
          </a:xfrm>
          <a:prstGeom prst="rect">
            <a:avLst/>
          </a:prstGeom>
        </p:spPr>
      </p:pic>
      <p:sp>
        <p:nvSpPr>
          <p:cNvPr id="7" name="Text 4"/>
          <p:cNvSpPr/>
          <p:nvPr/>
        </p:nvSpPr>
        <p:spPr>
          <a:xfrm>
            <a:off x="777240" y="6355080"/>
            <a:ext cx="10881360" cy="320040"/>
          </a:xfrm>
          <a:prstGeom prst="rect">
            <a:avLst/>
          </a:prstGeom>
          <a:noFill/>
          <a:ln/>
        </p:spPr>
        <p:txBody>
          <a:bodyPr wrap="square" lIns="0" tIns="0" rIns="0" bIns="0" rtlCol="0" anchor="ctr"/>
          <a:lstStyle/>
          <a:p>
            <a:pPr indent="0" marL="0">
              <a:buNone/>
            </a:pPr>
            <a:r>
              <a:rPr lang="en-US" sz="1000" dirty="0">
                <a:solidFill>
                  <a:srgbClr val="8A98A5"/>
                </a:solidFill>
                <a:latin typeface="Calibri" pitchFamily="34" charset="0"/>
                <a:ea typeface="Calibri" pitchFamily="34" charset="-122"/>
                <a:cs typeface="Calibri" pitchFamily="34" charset="-120"/>
              </a:rPr>
              <a:t>Independently re-derived by verifier V2, which found the first pass had omitted WorkCover and portable long service leave (DEF-002).</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06</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THE CASH CURVE</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Twelve months of cash, before you pay yourself anything</a:t>
            </a:r>
            <a:endParaRPr lang="en-US" sz="2700" dirty="0"/>
          </a:p>
        </p:txBody>
      </p:sp>
      <p:graphicFrame>
        <p:nvGraphicFramePr>
          <p:cNvPr id="6" name="Chart 0" descr=""/>
          <p:cNvGraphicFramePr/>
          <p:nvPr/>
        </p:nvGraphicFramePr>
        <p:xfrm>
          <a:off x="822960" y="1371600"/>
          <a:ext cx="7680960" cy="4023360"/>
        </p:xfrm>
        <a:graphic xmlns:a="http://schemas.openxmlformats.org/drawingml/2006/main">
          <a:graphicData uri="http://schemas.openxmlformats.org/drawingml/2006/chart">
            <c:chart xmlns:c="http://schemas.openxmlformats.org/drawingml/2006/chart" r:id="rId1"/>
          </a:graphicData>
        </a:graphic>
      </p:graphicFrame>
      <p:sp>
        <p:nvSpPr>
          <p:cNvPr id="7" name="Shape 4"/>
          <p:cNvSpPr/>
          <p:nvPr/>
        </p:nvSpPr>
        <p:spPr>
          <a:xfrm>
            <a:off x="8732520" y="1371600"/>
            <a:ext cx="2880360" cy="4023360"/>
          </a:xfrm>
          <a:prstGeom prst="roundRect">
            <a:avLst>
              <a:gd name="adj" fmla="val 2540"/>
            </a:avLst>
          </a:prstGeom>
          <a:solidFill>
            <a:srgbClr val="FFFFFF"/>
          </a:solidFill>
          <a:ln w="12700">
            <a:solidFill>
              <a:srgbClr val="DCE5EA"/>
            </a:solidFill>
            <a:prstDash val="solid"/>
          </a:ln>
        </p:spPr>
      </p:sp>
      <p:sp>
        <p:nvSpPr>
          <p:cNvPr id="8" name="Text 5"/>
          <p:cNvSpPr/>
          <p:nvPr/>
        </p:nvSpPr>
        <p:spPr>
          <a:xfrm>
            <a:off x="8915400" y="1554480"/>
            <a:ext cx="2514600" cy="3657600"/>
          </a:xfrm>
          <a:prstGeom prst="rect">
            <a:avLst/>
          </a:prstGeom>
          <a:noFill/>
          <a:ln/>
        </p:spPr>
        <p:txBody>
          <a:bodyPr wrap="square" lIns="0" tIns="0" rIns="0" bIns="0" rtlCol="0" anchor="t"/>
          <a:lstStyle/>
          <a:p>
            <a:pPr indent="0" marL="0">
              <a:buNone/>
            </a:pPr>
            <a:r>
              <a:rPr lang="en-US" sz="1500" b="1" dirty="0">
                <a:solidFill>
                  <a:srgbClr val="13293B"/>
                </a:solidFill>
                <a:latin typeface="Calibri" pitchFamily="34" charset="0"/>
                <a:ea typeface="Calibri" pitchFamily="34" charset="-122"/>
                <a:cs typeface="Calibri" pitchFamily="34" charset="-120"/>
              </a:rPr>
              <a:t>Only one line works.
</a:t>
            </a:r>
            <a:endParaRPr lang="en-US" sz="1500" dirty="0"/>
          </a:p>
          <a:p>
            <a:pPr indent="0" marL="0">
              <a:buNone/>
            </a:pPr>
            <a:r>
              <a:rPr lang="en-US" sz="1150" dirty="0">
                <a:solidFill>
                  <a:srgbClr val="0E1C26"/>
                </a:solidFill>
                <a:latin typeface="Calibri" pitchFamily="34" charset="0"/>
                <a:ea typeface="Calibri" pitchFamily="34" charset="-122"/>
                <a:cs typeface="Calibri" pitchFamily="34" charset="-120"/>
              </a:rPr>
              <a:t>And only if you win a client by month four AND absorb every hour of administration yourself for nothing.
</a:t>
            </a:r>
            <a:endParaRPr lang="en-US" sz="1500" dirty="0"/>
          </a:p>
          <a:p>
            <a:pPr indent="0" marL="0">
              <a:buNone/>
            </a:pPr>
            <a:r>
              <a:rPr lang="en-US" sz="1150" dirty="0">
                <a:solidFill>
                  <a:srgbClr val="C77B1F"/>
                </a:solidFill>
                <a:latin typeface="Calibri" pitchFamily="34" charset="0"/>
                <a:ea typeface="Calibri" pitchFamily="34" charset="-122"/>
                <a:cs typeface="Calibri" pitchFamily="34" charset="-120"/>
              </a:rPr>
              <a:t>Delay the first client to month seven: never cash-positive in year one ($-4,341).
</a:t>
            </a:r>
            <a:endParaRPr lang="en-US" sz="1500" dirty="0"/>
          </a:p>
          <a:p>
            <a:pPr indent="0" marL="0">
              <a:buNone/>
            </a:pPr>
            <a:r>
              <a:rPr lang="en-US" sz="1150" dirty="0">
                <a:solidFill>
                  <a:srgbClr val="B03A2E"/>
                </a:solidFill>
                <a:latin typeface="Calibri" pitchFamily="34" charset="0"/>
                <a:ea typeface="Calibri" pitchFamily="34" charset="-122"/>
                <a:cs typeface="Calibri" pitchFamily="34" charset="-120"/>
              </a:rPr>
              <a:t>Pay for the administration: never cash-positive either ($-7,632).
</a:t>
            </a:r>
            <a:endParaRPr lang="en-US" sz="1500" dirty="0"/>
          </a:p>
          <a:p>
            <a:pPr indent="0" marL="0">
              <a:buNone/>
            </a:pPr>
            <a:r>
              <a:rPr lang="en-US" sz="1150" b="1" dirty="0">
                <a:solidFill>
                  <a:srgbClr val="13293B"/>
                </a:solidFill>
                <a:latin typeface="Calibri" pitchFamily="34" charset="0"/>
                <a:ea typeface="Calibri" pitchFamily="34" charset="-122"/>
                <a:cs typeface="Calibri" pitchFamily="34" charset="-120"/>
              </a:rPr>
              <a:t>None of these three pays you a wage.</a:t>
            </a:r>
            <a:endParaRPr lang="en-US" sz="1500" dirty="0"/>
          </a:p>
        </p:txBody>
      </p:sp>
      <p:sp>
        <p:nvSpPr>
          <p:cNvPr id="9" name="Text 6"/>
          <p:cNvSpPr/>
          <p:nvPr/>
        </p:nvSpPr>
        <p:spPr>
          <a:xfrm>
            <a:off x="777240" y="6355080"/>
            <a:ext cx="10881360" cy="320040"/>
          </a:xfrm>
          <a:prstGeom prst="rect">
            <a:avLst/>
          </a:prstGeom>
          <a:noFill/>
          <a:ln/>
        </p:spPr>
        <p:txBody>
          <a:bodyPr wrap="square" lIns="0" tIns="0" rIns="0" bIns="0" rtlCol="0" anchor="ctr"/>
          <a:lstStyle/>
          <a:p>
            <a:pPr indent="0" marL="0">
              <a:buNone/>
            </a:pPr>
            <a:r>
              <a:rPr lang="en-US" sz="1000" dirty="0">
                <a:solidFill>
                  <a:srgbClr val="8A98A5"/>
                </a:solidFill>
                <a:latin typeface="Calibri" pitchFamily="34" charset="0"/>
                <a:ea typeface="Calibri" pitchFamily="34" charset="-122"/>
                <a:cs typeface="Calibri" pitchFamily="34" charset="-120"/>
              </a:rPr>
              <a:t>REQ-SYS-07. All scenarios assume zero owner drawings. Change one driver in the financial model and every line moves.</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07</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TRADE STUDY 2</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Which service model within the NDIS</a:t>
            </a:r>
            <a:endParaRPr lang="en-US" sz="2700" dirty="0"/>
          </a:p>
        </p:txBody>
      </p:sp>
      <p:pic>
        <p:nvPicPr>
          <p:cNvPr id="6" name="Image 0" descr="/home/claude/ndis/02_Work/diagrams/D5_trade_study.png">    </p:cNvPr>
          <p:cNvPicPr>
            <a:picLocks noChangeAspect="1"/>
          </p:cNvPicPr>
          <p:nvPr/>
        </p:nvPicPr>
        <p:blipFill>
          <a:blip r:embed="rId1"/>
          <a:srcRect l="0" r="0" t="0" b="0"/>
          <a:stretch/>
        </p:blipFill>
        <p:spPr>
          <a:xfrm>
            <a:off x="822960" y="1325880"/>
            <a:ext cx="7223760" cy="3566160"/>
          </a:xfrm>
          <a:prstGeom prst="rect">
            <a:avLst/>
          </a:prstGeom>
        </p:spPr>
      </p:pic>
      <p:sp>
        <p:nvSpPr>
          <p:cNvPr id="7" name="Shape 4"/>
          <p:cNvSpPr/>
          <p:nvPr/>
        </p:nvSpPr>
        <p:spPr>
          <a:xfrm>
            <a:off x="8275320" y="1325880"/>
            <a:ext cx="3337560" cy="3566160"/>
          </a:xfrm>
          <a:prstGeom prst="roundRect">
            <a:avLst>
              <a:gd name="adj" fmla="val 2192"/>
            </a:avLst>
          </a:prstGeom>
          <a:solidFill>
            <a:srgbClr val="EAF1F7"/>
          </a:solidFill>
          <a:ln w="12700">
            <a:solidFill>
              <a:srgbClr val="1F5C8B"/>
            </a:solidFill>
            <a:prstDash val="solid"/>
          </a:ln>
        </p:spPr>
      </p:sp>
      <p:sp>
        <p:nvSpPr>
          <p:cNvPr id="8" name="Text 5"/>
          <p:cNvSpPr/>
          <p:nvPr/>
        </p:nvSpPr>
        <p:spPr>
          <a:xfrm>
            <a:off x="8458200" y="1508760"/>
            <a:ext cx="2971800" cy="3200400"/>
          </a:xfrm>
          <a:prstGeom prst="rect">
            <a:avLst/>
          </a:prstGeom>
          <a:noFill/>
          <a:ln/>
        </p:spPr>
        <p:txBody>
          <a:bodyPr wrap="square" lIns="0" tIns="0" rIns="0" bIns="0" rtlCol="0" anchor="t"/>
          <a:lstStyle/>
          <a:p>
            <a:pPr indent="0" marL="0">
              <a:buNone/>
            </a:pPr>
            <a:r>
              <a:rPr lang="en-US" sz="1500" b="1" dirty="0">
                <a:solidFill>
                  <a:srgbClr val="2E7D4F"/>
                </a:solidFill>
                <a:latin typeface="Calibri" pitchFamily="34" charset="0"/>
                <a:ea typeface="Calibri" pitchFamily="34" charset="-122"/>
                <a:cs typeface="Calibri" pitchFamily="34" charset="-120"/>
              </a:rPr>
              <a:t>Support coordination  3.70
</a:t>
            </a:r>
            <a:endParaRPr lang="en-US" sz="1500" dirty="0"/>
          </a:p>
          <a:p>
            <a:pPr indent="0" marL="0">
              <a:buNone/>
            </a:pPr>
            <a:r>
              <a:rPr lang="en-US" sz="1400" b="1" dirty="0">
                <a:solidFill>
                  <a:srgbClr val="1F5C8B"/>
                </a:solidFill>
                <a:latin typeface="Calibri" pitchFamily="34" charset="0"/>
                <a:ea typeface="Calibri" pitchFamily="34" charset="-122"/>
                <a:cs typeface="Calibri" pitchFamily="34" charset="-120"/>
              </a:rPr>
              <a:t>Core supports  3.30
</a:t>
            </a:r>
            <a:endParaRPr lang="en-US" sz="1500" dirty="0"/>
          </a:p>
          <a:p>
            <a:pPr indent="0" marL="0">
              <a:buNone/>
            </a:pPr>
            <a:r>
              <a:rPr lang="en-US" sz="1400" b="1" dirty="0">
                <a:solidFill>
                  <a:srgbClr val="C77B1F"/>
                </a:solidFill>
                <a:latin typeface="Calibri" pitchFamily="34" charset="0"/>
                <a:ea typeface="Calibri" pitchFamily="34" charset="-122"/>
                <a:cs typeface="Calibri" pitchFamily="34" charset="-120"/>
              </a:rPr>
              <a:t>SIL / SDA  2.20
</a:t>
            </a:r>
            <a:endParaRPr lang="en-US" sz="1500" dirty="0"/>
          </a:p>
          <a:p>
            <a:pPr indent="0" marL="0">
              <a:buNone/>
            </a:pPr>
            <a:r>
              <a:rPr lang="en-US" sz="1150" dirty="0">
                <a:solidFill>
                  <a:srgbClr val="0E1C26"/>
                </a:solidFill>
                <a:latin typeface="Calibri" pitchFamily="34" charset="0"/>
                <a:ea typeface="Calibri" pitchFamily="34" charset="-122"/>
                <a:cs typeface="Calibri" pitchFamily="34" charset="-120"/>
              </a:rPr>
              <a:t>That gap is 0.40 on a five-point scale. Raise the weight on regulatory stability from 25% to 40% and it FLIPS: core supports 3.45, support coordination 3.40.
</a:t>
            </a:r>
            <a:endParaRPr lang="en-US" sz="1500" dirty="0"/>
          </a:p>
          <a:p>
            <a:pPr indent="0" marL="0">
              <a:buNone/>
            </a:pPr>
            <a:r>
              <a:rPr lang="en-US" sz="1150" b="1" dirty="0">
                <a:solidFill>
                  <a:srgbClr val="B03A2E"/>
                </a:solidFill>
                <a:latin typeface="Calibri" pitchFamily="34" charset="0"/>
                <a:ea typeface="Calibri" pitchFamily="34" charset="-122"/>
                <a:cs typeface="Calibri" pitchFamily="34" charset="-120"/>
              </a:rPr>
              <a:t>GOV-B6.4 requires me to escalate a decision this close rather than take it.</a:t>
            </a:r>
            <a:endParaRPr lang="en-US" sz="1500" dirty="0"/>
          </a:p>
        </p:txBody>
      </p:sp>
      <p:sp>
        <p:nvSpPr>
          <p:cNvPr id="9" name="Shape 6"/>
          <p:cNvSpPr/>
          <p:nvPr/>
        </p:nvSpPr>
        <p:spPr>
          <a:xfrm>
            <a:off x="822960" y="5029200"/>
            <a:ext cx="10789920" cy="1051560"/>
          </a:xfrm>
          <a:prstGeom prst="roundRect">
            <a:avLst>
              <a:gd name="adj" fmla="val 5217"/>
            </a:avLst>
          </a:prstGeom>
          <a:solidFill>
            <a:srgbClr val="FFFFFF"/>
          </a:solidFill>
          <a:ln w="12700">
            <a:solidFill>
              <a:srgbClr val="DCE5EA"/>
            </a:solidFill>
            <a:prstDash val="solid"/>
          </a:ln>
        </p:spPr>
      </p:sp>
      <p:sp>
        <p:nvSpPr>
          <p:cNvPr id="10" name="Text 7"/>
          <p:cNvSpPr/>
          <p:nvPr/>
        </p:nvSpPr>
        <p:spPr>
          <a:xfrm>
            <a:off x="1005840" y="5166360"/>
            <a:ext cx="10424160" cy="777240"/>
          </a:xfrm>
          <a:prstGeom prst="rect">
            <a:avLst/>
          </a:prstGeom>
          <a:noFill/>
          <a:ln/>
        </p:spPr>
        <p:txBody>
          <a:bodyPr wrap="square" lIns="0" tIns="0" rIns="0" bIns="0" rtlCol="0" anchor="ctr"/>
          <a:lstStyle/>
          <a:p>
            <a:pPr indent="0" marL="0">
              <a:buNone/>
            </a:pPr>
            <a:r>
              <a:rPr lang="en-US" sz="1250" dirty="0">
                <a:solidFill>
                  <a:srgbClr val="0E1C26"/>
                </a:solidFill>
                <a:latin typeface="Calibri" pitchFamily="34" charset="0"/>
                <a:ea typeface="Calibri" pitchFamily="34" charset="-122"/>
                <a:cs typeface="Calibri" pitchFamily="34" charset="-120"/>
              </a:rPr>
              <a:t>The judgement is yours: how heavily do you weight the risk that government redesigns support coordination into a "navigator" model, against the certainty that mandatory registration reaches core supports in July 2027? Both are real, both are documented, neither has a settled end state.</a:t>
            </a:r>
            <a:endParaRPr lang="en-US" sz="1250" dirty="0"/>
          </a:p>
        </p:txBody>
      </p:sp>
      <p:sp>
        <p:nvSpPr>
          <p:cNvPr id="11" name="Text 8"/>
          <p:cNvSpPr/>
          <p:nvPr/>
        </p:nvSpPr>
        <p:spPr>
          <a:xfrm>
            <a:off x="777240" y="6355080"/>
            <a:ext cx="10881360" cy="320040"/>
          </a:xfrm>
          <a:prstGeom prst="rect">
            <a:avLst/>
          </a:prstGeom>
          <a:noFill/>
          <a:ln/>
        </p:spPr>
        <p:txBody>
          <a:bodyPr wrap="square" lIns="0" tIns="0" rIns="0" bIns="0" rtlCol="0" anchor="ctr"/>
          <a:lstStyle/>
          <a:p>
            <a:pPr indent="0" marL="0">
              <a:buNone/>
            </a:pPr>
            <a:r>
              <a:rPr lang="en-US" sz="1000" dirty="0">
                <a:solidFill>
                  <a:srgbClr val="8A98A5"/>
                </a:solidFill>
                <a:latin typeface="Calibri" pitchFamily="34" charset="0"/>
                <a:ea typeface="Calibri" pitchFamily="34" charset="-122"/>
                <a:cs typeface="Calibri" pitchFamily="34" charset="-120"/>
              </a:rPr>
              <a:t>DEC-003. Weights fixed 20 Aug 2026 BEFORE any alternative was scored, per GOV-B6.3. Sources: SRC-005, SRC-018, SRC-046, SRC-049, SRC-050.</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08</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TRADE STUDY 3</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Which business to start first — and why I will not decide it</a:t>
            </a:r>
            <a:endParaRPr lang="en-US" sz="2700" dirty="0"/>
          </a:p>
        </p:txBody>
      </p:sp>
      <p:sp>
        <p:nvSpPr>
          <p:cNvPr id="6" name="Text 4"/>
          <p:cNvSpPr/>
          <p:nvPr/>
        </p:nvSpPr>
        <p:spPr>
          <a:xfrm>
            <a:off x="822960" y="1298448"/>
            <a:ext cx="10789920" cy="320040"/>
          </a:xfrm>
          <a:prstGeom prst="rect">
            <a:avLst/>
          </a:prstGeom>
          <a:noFill/>
          <a:ln/>
        </p:spPr>
        <p:txBody>
          <a:bodyPr wrap="square" lIns="0" tIns="0" rIns="0" bIns="0" rtlCol="0" anchor="ctr"/>
          <a:lstStyle/>
          <a:p>
            <a:pPr indent="0" marL="0">
              <a:buNone/>
            </a:pPr>
            <a:r>
              <a:rPr lang="en-US" sz="1250" dirty="0">
                <a:solidFill>
                  <a:srgbClr val="0E1C26"/>
                </a:solidFill>
                <a:latin typeface="Calibri" pitchFamily="34" charset="0"/>
                <a:ea typeface="Calibri" pitchFamily="34" charset="-122"/>
                <a:cs typeface="Calibri" pitchFamily="34" charset="-120"/>
              </a:rPr>
              <a:t>Four options, five criteria, weights fixed and timestamped BEFORE any option was scored.</a:t>
            </a:r>
            <a:endParaRPr lang="en-US" sz="1250" dirty="0"/>
          </a:p>
        </p:txBody>
      </p:sp>
      <p:sp>
        <p:nvSpPr>
          <p:cNvPr id="7" name="Shape 5"/>
          <p:cNvSpPr/>
          <p:nvPr/>
        </p:nvSpPr>
        <p:spPr>
          <a:xfrm>
            <a:off x="822960" y="1755648"/>
            <a:ext cx="7040880" cy="566928"/>
          </a:xfrm>
          <a:prstGeom prst="roundRect">
            <a:avLst>
              <a:gd name="adj" fmla="val 8065"/>
            </a:avLst>
          </a:prstGeom>
          <a:solidFill>
            <a:srgbClr val="E7F3EC"/>
          </a:solidFill>
          <a:ln w="12700">
            <a:solidFill>
              <a:srgbClr val="DCE5EA"/>
            </a:solidFill>
            <a:prstDash val="solid"/>
          </a:ln>
        </p:spPr>
      </p:sp>
      <p:sp>
        <p:nvSpPr>
          <p:cNvPr id="8" name="Text 6"/>
          <p:cNvSpPr/>
          <p:nvPr/>
        </p:nvSpPr>
        <p:spPr>
          <a:xfrm>
            <a:off x="932688" y="1801368"/>
            <a:ext cx="457200" cy="475488"/>
          </a:xfrm>
          <a:prstGeom prst="rect">
            <a:avLst/>
          </a:prstGeom>
          <a:noFill/>
          <a:ln/>
        </p:spPr>
        <p:txBody>
          <a:bodyPr wrap="square" lIns="0" tIns="0" rIns="0" bIns="0" rtlCol="0" anchor="ctr"/>
          <a:lstStyle/>
          <a:p>
            <a:pPr algn="ctr" indent="0" marL="0">
              <a:buNone/>
            </a:pPr>
            <a:r>
              <a:rPr lang="en-US" sz="1500" b="1" dirty="0">
                <a:solidFill>
                  <a:srgbClr val="2E7D4F"/>
                </a:solidFill>
                <a:latin typeface="Calibri" pitchFamily="34" charset="0"/>
                <a:ea typeface="Calibri" pitchFamily="34" charset="-122"/>
                <a:cs typeface="Calibri" pitchFamily="34" charset="-120"/>
              </a:rPr>
              <a:t>A</a:t>
            </a:r>
            <a:endParaRPr lang="en-US" sz="1500" dirty="0"/>
          </a:p>
        </p:txBody>
      </p:sp>
      <p:sp>
        <p:nvSpPr>
          <p:cNvPr id="9" name="Text 7"/>
          <p:cNvSpPr/>
          <p:nvPr/>
        </p:nvSpPr>
        <p:spPr>
          <a:xfrm>
            <a:off x="1463040" y="1801368"/>
            <a:ext cx="5120640" cy="475488"/>
          </a:xfrm>
          <a:prstGeom prst="rect">
            <a:avLst/>
          </a:prstGeom>
          <a:noFill/>
          <a:ln/>
        </p:spPr>
        <p:txBody>
          <a:bodyPr wrap="square" lIns="0" tIns="0" rIns="0" bIns="0" rtlCol="0" anchor="ctr"/>
          <a:lstStyle/>
          <a:p>
            <a:pPr indent="0" marL="0">
              <a:buNone/>
            </a:pPr>
            <a:r>
              <a:rPr lang="en-US" sz="1100" dirty="0">
                <a:solidFill>
                  <a:srgbClr val="0E1C26"/>
                </a:solidFill>
                <a:latin typeface="Calibri" pitchFamily="34" charset="0"/>
                <a:ea typeface="Calibri" pitchFamily="34" charset="-122"/>
                <a:cs typeface="Calibri" pitchFamily="34" charset="-120"/>
              </a:rPr>
              <a:t>Aged care entity first; NDIS entity registers in parallel and takes clients second</a:t>
            </a:r>
            <a:endParaRPr lang="en-US" sz="1100" dirty="0"/>
          </a:p>
        </p:txBody>
      </p:sp>
      <p:sp>
        <p:nvSpPr>
          <p:cNvPr id="10" name="Text 8"/>
          <p:cNvSpPr/>
          <p:nvPr/>
        </p:nvSpPr>
        <p:spPr>
          <a:xfrm>
            <a:off x="6675120" y="1801368"/>
            <a:ext cx="1005840" cy="475488"/>
          </a:xfrm>
          <a:prstGeom prst="rect">
            <a:avLst/>
          </a:prstGeom>
          <a:noFill/>
          <a:ln/>
        </p:spPr>
        <p:txBody>
          <a:bodyPr wrap="square" lIns="0" tIns="0" rIns="0" bIns="0" rtlCol="0" anchor="ctr"/>
          <a:lstStyle/>
          <a:p>
            <a:pPr algn="r" indent="0" marL="0">
              <a:buNone/>
            </a:pPr>
            <a:r>
              <a:rPr lang="en-US" sz="1600" b="1" dirty="0">
                <a:solidFill>
                  <a:srgbClr val="2E7D4F"/>
                </a:solidFill>
                <a:latin typeface="Calibri" pitchFamily="34" charset="0"/>
                <a:ea typeface="Calibri" pitchFamily="34" charset="-122"/>
                <a:cs typeface="Calibri" pitchFamily="34" charset="-120"/>
              </a:rPr>
              <a:t>3.70</a:t>
            </a:r>
            <a:endParaRPr lang="en-US" sz="1600" dirty="0"/>
          </a:p>
        </p:txBody>
      </p:sp>
      <p:sp>
        <p:nvSpPr>
          <p:cNvPr id="11" name="Shape 9"/>
          <p:cNvSpPr/>
          <p:nvPr/>
        </p:nvSpPr>
        <p:spPr>
          <a:xfrm>
            <a:off x="822960" y="2414016"/>
            <a:ext cx="7040880" cy="566928"/>
          </a:xfrm>
          <a:prstGeom prst="roundRect">
            <a:avLst>
              <a:gd name="adj" fmla="val 8065"/>
            </a:avLst>
          </a:prstGeom>
          <a:solidFill>
            <a:srgbClr val="FFFFFF"/>
          </a:solidFill>
          <a:ln w="12700">
            <a:solidFill>
              <a:srgbClr val="DCE5EA"/>
            </a:solidFill>
            <a:prstDash val="solid"/>
          </a:ln>
        </p:spPr>
      </p:sp>
      <p:sp>
        <p:nvSpPr>
          <p:cNvPr id="12" name="Text 10"/>
          <p:cNvSpPr/>
          <p:nvPr/>
        </p:nvSpPr>
        <p:spPr>
          <a:xfrm>
            <a:off x="932688" y="2459736"/>
            <a:ext cx="457200" cy="475488"/>
          </a:xfrm>
          <a:prstGeom prst="rect">
            <a:avLst/>
          </a:prstGeom>
          <a:noFill/>
          <a:ln/>
        </p:spPr>
        <p:txBody>
          <a:bodyPr wrap="square" lIns="0" tIns="0" rIns="0" bIns="0" rtlCol="0" anchor="ctr"/>
          <a:lstStyle/>
          <a:p>
            <a:pPr algn="ctr" indent="0" marL="0">
              <a:buNone/>
            </a:pPr>
            <a:r>
              <a:rPr lang="en-US" sz="1500" b="1" dirty="0">
                <a:solidFill>
                  <a:srgbClr val="1F5C8B"/>
                </a:solidFill>
                <a:latin typeface="Calibri" pitchFamily="34" charset="0"/>
                <a:ea typeface="Calibri" pitchFamily="34" charset="-122"/>
                <a:cs typeface="Calibri" pitchFamily="34" charset="-120"/>
              </a:rPr>
              <a:t>C</a:t>
            </a:r>
            <a:endParaRPr lang="en-US" sz="1500" dirty="0"/>
          </a:p>
        </p:txBody>
      </p:sp>
      <p:sp>
        <p:nvSpPr>
          <p:cNvPr id="13" name="Text 11"/>
          <p:cNvSpPr/>
          <p:nvPr/>
        </p:nvSpPr>
        <p:spPr>
          <a:xfrm>
            <a:off x="1463040" y="2459736"/>
            <a:ext cx="5120640" cy="475488"/>
          </a:xfrm>
          <a:prstGeom prst="rect">
            <a:avLst/>
          </a:prstGeom>
          <a:noFill/>
          <a:ln/>
        </p:spPr>
        <p:txBody>
          <a:bodyPr wrap="square" lIns="0" tIns="0" rIns="0" bIns="0" rtlCol="0" anchor="ctr"/>
          <a:lstStyle/>
          <a:p>
            <a:pPr indent="0" marL="0">
              <a:buNone/>
            </a:pPr>
            <a:r>
              <a:rPr lang="en-US" sz="1100" dirty="0">
                <a:solidFill>
                  <a:srgbClr val="0E1C26"/>
                </a:solidFill>
                <a:latin typeface="Calibri" pitchFamily="34" charset="0"/>
                <a:ea typeface="Calibri" pitchFamily="34" charset="-122"/>
                <a:cs typeface="Calibri" pitchFamily="34" charset="-120"/>
              </a:rPr>
              <a:t>Support coordination only; no support workforce, no aged care</a:t>
            </a:r>
            <a:endParaRPr lang="en-US" sz="1100" dirty="0"/>
          </a:p>
        </p:txBody>
      </p:sp>
      <p:sp>
        <p:nvSpPr>
          <p:cNvPr id="14" name="Text 12"/>
          <p:cNvSpPr/>
          <p:nvPr/>
        </p:nvSpPr>
        <p:spPr>
          <a:xfrm>
            <a:off x="6675120" y="2459736"/>
            <a:ext cx="1005840" cy="475488"/>
          </a:xfrm>
          <a:prstGeom prst="rect">
            <a:avLst/>
          </a:prstGeom>
          <a:noFill/>
          <a:ln/>
        </p:spPr>
        <p:txBody>
          <a:bodyPr wrap="square" lIns="0" tIns="0" rIns="0" bIns="0" rtlCol="0" anchor="ctr"/>
          <a:lstStyle/>
          <a:p>
            <a:pPr algn="r" indent="0" marL="0">
              <a:buNone/>
            </a:pPr>
            <a:r>
              <a:rPr lang="en-US" sz="1600" b="1" dirty="0">
                <a:solidFill>
                  <a:srgbClr val="1F5C8B"/>
                </a:solidFill>
                <a:latin typeface="Calibri" pitchFamily="34" charset="0"/>
                <a:ea typeface="Calibri" pitchFamily="34" charset="-122"/>
                <a:cs typeface="Calibri" pitchFamily="34" charset="-120"/>
              </a:rPr>
              <a:t>3.55</a:t>
            </a:r>
            <a:endParaRPr lang="en-US" sz="1600" dirty="0"/>
          </a:p>
        </p:txBody>
      </p:sp>
      <p:sp>
        <p:nvSpPr>
          <p:cNvPr id="15" name="Shape 13"/>
          <p:cNvSpPr/>
          <p:nvPr/>
        </p:nvSpPr>
        <p:spPr>
          <a:xfrm>
            <a:off x="822960" y="3072384"/>
            <a:ext cx="7040880" cy="566928"/>
          </a:xfrm>
          <a:prstGeom prst="roundRect">
            <a:avLst>
              <a:gd name="adj" fmla="val 8065"/>
            </a:avLst>
          </a:prstGeom>
          <a:solidFill>
            <a:srgbClr val="FFFFFF"/>
          </a:solidFill>
          <a:ln w="12700">
            <a:solidFill>
              <a:srgbClr val="DCE5EA"/>
            </a:solidFill>
            <a:prstDash val="solid"/>
          </a:ln>
        </p:spPr>
      </p:sp>
      <p:sp>
        <p:nvSpPr>
          <p:cNvPr id="16" name="Text 14"/>
          <p:cNvSpPr/>
          <p:nvPr/>
        </p:nvSpPr>
        <p:spPr>
          <a:xfrm>
            <a:off x="932688" y="3118104"/>
            <a:ext cx="457200" cy="475488"/>
          </a:xfrm>
          <a:prstGeom prst="rect">
            <a:avLst/>
          </a:prstGeom>
          <a:noFill/>
          <a:ln/>
        </p:spPr>
        <p:txBody>
          <a:bodyPr wrap="square" lIns="0" tIns="0" rIns="0" bIns="0" rtlCol="0" anchor="ctr"/>
          <a:lstStyle/>
          <a:p>
            <a:pPr algn="ctr" indent="0" marL="0">
              <a:buNone/>
            </a:pPr>
            <a:r>
              <a:rPr lang="en-US" sz="1500" b="1" dirty="0">
                <a:solidFill>
                  <a:srgbClr val="1F5C8B"/>
                </a:solidFill>
                <a:latin typeface="Calibri" pitchFamily="34" charset="0"/>
                <a:ea typeface="Calibri" pitchFamily="34" charset="-122"/>
                <a:cs typeface="Calibri" pitchFamily="34" charset="-120"/>
              </a:rPr>
              <a:t>D</a:t>
            </a:r>
            <a:endParaRPr lang="en-US" sz="1500" dirty="0"/>
          </a:p>
        </p:txBody>
      </p:sp>
      <p:sp>
        <p:nvSpPr>
          <p:cNvPr id="17" name="Text 15"/>
          <p:cNvSpPr/>
          <p:nvPr/>
        </p:nvSpPr>
        <p:spPr>
          <a:xfrm>
            <a:off x="1463040" y="3118104"/>
            <a:ext cx="5120640" cy="475488"/>
          </a:xfrm>
          <a:prstGeom prst="rect">
            <a:avLst/>
          </a:prstGeom>
          <a:noFill/>
          <a:ln/>
        </p:spPr>
        <p:txBody>
          <a:bodyPr wrap="square" lIns="0" tIns="0" rIns="0" bIns="0" rtlCol="0" anchor="ctr"/>
          <a:lstStyle/>
          <a:p>
            <a:pPr indent="0" marL="0">
              <a:buNone/>
            </a:pPr>
            <a:r>
              <a:rPr lang="en-US" sz="1100" dirty="0">
                <a:solidFill>
                  <a:srgbClr val="0E1C26"/>
                </a:solidFill>
                <a:latin typeface="Calibri" pitchFamily="34" charset="0"/>
                <a:ea typeface="Calibri" pitchFamily="34" charset="-122"/>
                <a:cs typeface="Calibri" pitchFamily="34" charset="-120"/>
              </a:rPr>
              <a:t>Do not start; remain employed</a:t>
            </a:r>
            <a:endParaRPr lang="en-US" sz="1100" dirty="0"/>
          </a:p>
        </p:txBody>
      </p:sp>
      <p:sp>
        <p:nvSpPr>
          <p:cNvPr id="18" name="Text 16"/>
          <p:cNvSpPr/>
          <p:nvPr/>
        </p:nvSpPr>
        <p:spPr>
          <a:xfrm>
            <a:off x="6675120" y="3118104"/>
            <a:ext cx="1005840" cy="475488"/>
          </a:xfrm>
          <a:prstGeom prst="rect">
            <a:avLst/>
          </a:prstGeom>
          <a:noFill/>
          <a:ln/>
        </p:spPr>
        <p:txBody>
          <a:bodyPr wrap="square" lIns="0" tIns="0" rIns="0" bIns="0" rtlCol="0" anchor="ctr"/>
          <a:lstStyle/>
          <a:p>
            <a:pPr algn="r" indent="0" marL="0">
              <a:buNone/>
            </a:pPr>
            <a:r>
              <a:rPr lang="en-US" sz="1600" b="1" dirty="0">
                <a:solidFill>
                  <a:srgbClr val="1F5C8B"/>
                </a:solidFill>
                <a:latin typeface="Calibri" pitchFamily="34" charset="0"/>
                <a:ea typeface="Calibri" pitchFamily="34" charset="-122"/>
                <a:cs typeface="Calibri" pitchFamily="34" charset="-120"/>
              </a:rPr>
              <a:t>3.20</a:t>
            </a:r>
            <a:endParaRPr lang="en-US" sz="1600" dirty="0"/>
          </a:p>
        </p:txBody>
      </p:sp>
      <p:sp>
        <p:nvSpPr>
          <p:cNvPr id="19" name="Shape 17"/>
          <p:cNvSpPr/>
          <p:nvPr/>
        </p:nvSpPr>
        <p:spPr>
          <a:xfrm>
            <a:off x="822960" y="3730752"/>
            <a:ext cx="7040880" cy="566928"/>
          </a:xfrm>
          <a:prstGeom prst="roundRect">
            <a:avLst>
              <a:gd name="adj" fmla="val 8065"/>
            </a:avLst>
          </a:prstGeom>
          <a:solidFill>
            <a:srgbClr val="FFFFFF"/>
          </a:solidFill>
          <a:ln w="12700">
            <a:solidFill>
              <a:srgbClr val="DCE5EA"/>
            </a:solidFill>
            <a:prstDash val="solid"/>
          </a:ln>
        </p:spPr>
      </p:sp>
      <p:sp>
        <p:nvSpPr>
          <p:cNvPr id="20" name="Text 18"/>
          <p:cNvSpPr/>
          <p:nvPr/>
        </p:nvSpPr>
        <p:spPr>
          <a:xfrm>
            <a:off x="932688" y="3776472"/>
            <a:ext cx="457200" cy="475488"/>
          </a:xfrm>
          <a:prstGeom prst="rect">
            <a:avLst/>
          </a:prstGeom>
          <a:noFill/>
          <a:ln/>
        </p:spPr>
        <p:txBody>
          <a:bodyPr wrap="square" lIns="0" tIns="0" rIns="0" bIns="0" rtlCol="0" anchor="ctr"/>
          <a:lstStyle/>
          <a:p>
            <a:pPr algn="ctr" indent="0" marL="0">
              <a:buNone/>
            </a:pPr>
            <a:r>
              <a:rPr lang="en-US" sz="1500" b="1" dirty="0">
                <a:solidFill>
                  <a:srgbClr val="B03A2E"/>
                </a:solidFill>
                <a:latin typeface="Calibri" pitchFamily="34" charset="0"/>
                <a:ea typeface="Calibri" pitchFamily="34" charset="-122"/>
                <a:cs typeface="Calibri" pitchFamily="34" charset="-120"/>
              </a:rPr>
              <a:t>B</a:t>
            </a:r>
            <a:endParaRPr lang="en-US" sz="1500" dirty="0"/>
          </a:p>
        </p:txBody>
      </p:sp>
      <p:sp>
        <p:nvSpPr>
          <p:cNvPr id="21" name="Text 19"/>
          <p:cNvSpPr/>
          <p:nvPr/>
        </p:nvSpPr>
        <p:spPr>
          <a:xfrm>
            <a:off x="1463040" y="3776472"/>
            <a:ext cx="5120640" cy="475488"/>
          </a:xfrm>
          <a:prstGeom prst="rect">
            <a:avLst/>
          </a:prstGeom>
          <a:noFill/>
          <a:ln/>
        </p:spPr>
        <p:txBody>
          <a:bodyPr wrap="square" lIns="0" tIns="0" rIns="0" bIns="0" rtlCol="0" anchor="ctr"/>
          <a:lstStyle/>
          <a:p>
            <a:pPr indent="0" marL="0">
              <a:buNone/>
            </a:pPr>
            <a:r>
              <a:rPr lang="en-US" sz="1100" dirty="0">
                <a:solidFill>
                  <a:srgbClr val="0E1C26"/>
                </a:solidFill>
                <a:latin typeface="Calibri" pitchFamily="34" charset="0"/>
                <a:ea typeface="Calibri" pitchFamily="34" charset="-122"/>
                <a:cs typeface="Calibri" pitchFamily="34" charset="-120"/>
              </a:rPr>
              <a:t>NDIS entity first (core supports); aged care second</a:t>
            </a:r>
            <a:endParaRPr lang="en-US" sz="1100" dirty="0"/>
          </a:p>
        </p:txBody>
      </p:sp>
      <p:sp>
        <p:nvSpPr>
          <p:cNvPr id="22" name="Text 20"/>
          <p:cNvSpPr/>
          <p:nvPr/>
        </p:nvSpPr>
        <p:spPr>
          <a:xfrm>
            <a:off x="6675120" y="3776472"/>
            <a:ext cx="1005840" cy="475488"/>
          </a:xfrm>
          <a:prstGeom prst="rect">
            <a:avLst/>
          </a:prstGeom>
          <a:noFill/>
          <a:ln/>
        </p:spPr>
        <p:txBody>
          <a:bodyPr wrap="square" lIns="0" tIns="0" rIns="0" bIns="0" rtlCol="0" anchor="ctr"/>
          <a:lstStyle/>
          <a:p>
            <a:pPr algn="r" indent="0" marL="0">
              <a:buNone/>
            </a:pPr>
            <a:r>
              <a:rPr lang="en-US" sz="1600" b="1" dirty="0">
                <a:solidFill>
                  <a:srgbClr val="B03A2E"/>
                </a:solidFill>
                <a:latin typeface="Calibri" pitchFamily="34" charset="0"/>
                <a:ea typeface="Calibri" pitchFamily="34" charset="-122"/>
                <a:cs typeface="Calibri" pitchFamily="34" charset="-120"/>
              </a:rPr>
              <a:t>2.45</a:t>
            </a:r>
            <a:endParaRPr lang="en-US" sz="1600" dirty="0"/>
          </a:p>
        </p:txBody>
      </p:sp>
      <p:sp>
        <p:nvSpPr>
          <p:cNvPr id="23" name="Shape 21"/>
          <p:cNvSpPr/>
          <p:nvPr/>
        </p:nvSpPr>
        <p:spPr>
          <a:xfrm>
            <a:off x="8092440" y="1755648"/>
            <a:ext cx="3520440" cy="3200400"/>
          </a:xfrm>
          <a:prstGeom prst="roundRect">
            <a:avLst>
              <a:gd name="adj" fmla="val 2286"/>
            </a:avLst>
          </a:prstGeom>
          <a:solidFill>
            <a:srgbClr val="EAF1F7"/>
          </a:solidFill>
          <a:ln w="12700">
            <a:solidFill>
              <a:srgbClr val="1F5C8B"/>
            </a:solidFill>
            <a:prstDash val="solid"/>
          </a:ln>
        </p:spPr>
      </p:sp>
      <p:sp>
        <p:nvSpPr>
          <p:cNvPr id="24" name="Text 22"/>
          <p:cNvSpPr/>
          <p:nvPr/>
        </p:nvSpPr>
        <p:spPr>
          <a:xfrm>
            <a:off x="8275320" y="1938528"/>
            <a:ext cx="3154680" cy="2834640"/>
          </a:xfrm>
          <a:prstGeom prst="rect">
            <a:avLst/>
          </a:prstGeom>
          <a:noFill/>
          <a:ln/>
        </p:spPr>
        <p:txBody>
          <a:bodyPr wrap="square" lIns="0" tIns="0" rIns="0" bIns="0" rtlCol="0" anchor="t"/>
          <a:lstStyle/>
          <a:p>
            <a:pPr indent="0" marL="0">
              <a:buNone/>
            </a:pPr>
            <a:r>
              <a:rPr lang="en-US" sz="1500" b="1" dirty="0">
                <a:solidFill>
                  <a:srgbClr val="B03A2E"/>
                </a:solidFill>
                <a:latin typeface="Calibri" pitchFamily="34" charset="0"/>
                <a:ea typeface="Calibri" pitchFamily="34" charset="-122"/>
                <a:cs typeface="Calibri" pitchFamily="34" charset="-120"/>
              </a:rPr>
              <a:t>The margin is 0.15.
</a:t>
            </a:r>
            <a:endParaRPr lang="en-US" sz="1500" dirty="0"/>
          </a:p>
          <a:p>
            <a:pPr indent="0" marL="0">
              <a:buNone/>
            </a:pPr>
            <a:r>
              <a:rPr lang="en-US" sz="1100" dirty="0">
                <a:solidFill>
                  <a:srgbClr val="0E1C26"/>
                </a:solidFill>
                <a:latin typeface="Calibri" pitchFamily="34" charset="0"/>
                <a:ea typeface="Calibri" pitchFamily="34" charset="-122"/>
                <a:cs typeface="Calibri" pitchFamily="34" charset="-120"/>
              </a:rPr>
              <a:t>Four of the five criteria change the winner within a weight movement you could reasonably make:
</a:t>
            </a:r>
            <a:endParaRPr lang="en-US" sz="1500" dirty="0"/>
          </a:p>
          <a:p>
            <a:pPr indent="0" marL="0">
              <a:buNone/>
            </a:pPr>
            <a:r>
              <a:rPr lang="en-US" sz="1050" dirty="0">
                <a:solidFill>
                  <a:srgbClr val="0E1C26"/>
                </a:solidFill>
                <a:latin typeface="Calibri" pitchFamily="34" charset="0"/>
                <a:ea typeface="Calibri" pitchFamily="34" charset="-122"/>
                <a:cs typeface="Calibri" pitchFamily="34" charset="-120"/>
              </a:rPr>
              <a:t>• Capital at risk before first revenue: 0.25 → 0.31 hands it to C
</a:t>
            </a:r>
            <a:endParaRPr lang="en-US" sz="1500" dirty="0"/>
          </a:p>
          <a:p>
            <a:pPr indent="0" marL="0">
              <a:buNone/>
            </a:pPr>
            <a:r>
              <a:rPr lang="en-US" sz="1050" dirty="0">
                <a:solidFill>
                  <a:srgbClr val="0E1C26"/>
                </a:solidFill>
                <a:latin typeface="Calibri" pitchFamily="34" charset="0"/>
                <a:ea typeface="Calibri" pitchFamily="34" charset="-122"/>
                <a:cs typeface="Calibri" pitchFamily="34" charset="-120"/>
              </a:rPr>
              <a:t>• Time to first revenue: 0.20 → 0.28 hands it to C
</a:t>
            </a:r>
            <a:endParaRPr lang="en-US" sz="1500" dirty="0"/>
          </a:p>
          <a:p>
            <a:pPr indent="0" marL="0">
              <a:buNone/>
            </a:pPr>
            <a:r>
              <a:rPr lang="en-US" sz="1050" dirty="0">
                <a:solidFill>
                  <a:srgbClr val="0E1C26"/>
                </a:solidFill>
                <a:latin typeface="Calibri" pitchFamily="34" charset="0"/>
                <a:ea typeface="Calibri" pitchFamily="34" charset="-122"/>
                <a:cs typeface="Calibri" pitchFamily="34" charset="-120"/>
              </a:rPr>
              <a:t>• Regulatory stability over three years: 0.15 → 0.23 hands it to D
</a:t>
            </a:r>
            <a:endParaRPr lang="en-US" sz="1500" dirty="0"/>
          </a:p>
          <a:p>
            <a:pPr indent="0" marL="0">
              <a:buNone/>
            </a:pPr>
            <a:r>
              <a:rPr lang="en-US" sz="1050" dirty="0">
                <a:solidFill>
                  <a:srgbClr val="0E1C26"/>
                </a:solidFill>
                <a:latin typeface="Calibri" pitchFamily="34" charset="0"/>
                <a:ea typeface="Calibri" pitchFamily="34" charset="-122"/>
                <a:cs typeface="Calibri" pitchFamily="34" charset="-120"/>
              </a:rPr>
              <a:t>• Independence from the owner's own hours: 0.15 → 0.26 hands it to D
</a:t>
            </a:r>
            <a:endParaRPr lang="en-US" sz="1500" dirty="0"/>
          </a:p>
        </p:txBody>
      </p:sp>
      <p:sp>
        <p:nvSpPr>
          <p:cNvPr id="25" name="Shape 23"/>
          <p:cNvSpPr/>
          <p:nvPr/>
        </p:nvSpPr>
        <p:spPr>
          <a:xfrm>
            <a:off x="822960" y="5047488"/>
            <a:ext cx="10789920" cy="1024128"/>
          </a:xfrm>
          <a:prstGeom prst="roundRect">
            <a:avLst>
              <a:gd name="adj" fmla="val 5357"/>
            </a:avLst>
          </a:prstGeom>
          <a:solidFill>
            <a:srgbClr val="FDF0E3"/>
          </a:solidFill>
          <a:ln w="12700">
            <a:solidFill>
              <a:srgbClr val="C77B1F"/>
            </a:solidFill>
            <a:prstDash val="solid"/>
          </a:ln>
        </p:spPr>
      </p:sp>
      <p:sp>
        <p:nvSpPr>
          <p:cNvPr id="26" name="Text 24"/>
          <p:cNvSpPr/>
          <p:nvPr/>
        </p:nvSpPr>
        <p:spPr>
          <a:xfrm>
            <a:off x="1005840" y="5175504"/>
            <a:ext cx="10424160" cy="777240"/>
          </a:xfrm>
          <a:prstGeom prst="rect">
            <a:avLst/>
          </a:prstGeom>
          <a:noFill/>
          <a:ln/>
        </p:spPr>
        <p:txBody>
          <a:bodyPr wrap="square" lIns="0" tIns="0" rIns="0" bIns="0" rtlCol="0" anchor="ctr"/>
          <a:lstStyle/>
          <a:p>
            <a:pPr indent="0" marL="0">
              <a:buNone/>
            </a:pPr>
            <a:r>
              <a:rPr lang="en-US" sz="1200" b="1" dirty="0">
                <a:solidFill>
                  <a:srgbClr val="0E1C26"/>
                </a:solidFill>
                <a:latin typeface="Calibri" pitchFamily="34" charset="0"/>
                <a:ea typeface="Calibri" pitchFamily="34" charset="-122"/>
                <a:cs typeface="Calibri" pitchFamily="34" charset="-120"/>
              </a:rPr>
              <a:t>The fork that matters: raise capital preservation from 0.25 to 0.31 and SUPPORT COORDINATION wins instead. If the most you are willing to lose entirely is a small number, option C is the right answer and mine is the wrong one. That is ACT-003, still unanswered. GOV-B6.4 requires me to escalate a result this close, not take it.</a:t>
            </a:r>
            <a:endParaRPr lang="en-US" sz="1200" dirty="0"/>
          </a:p>
        </p:txBody>
      </p:sp>
      <p:sp>
        <p:nvSpPr>
          <p:cNvPr id="27" name="Text 25"/>
          <p:cNvSpPr/>
          <p:nvPr/>
        </p:nvSpPr>
        <p:spPr>
          <a:xfrm>
            <a:off x="777240" y="6355080"/>
            <a:ext cx="10881360" cy="320040"/>
          </a:xfrm>
          <a:prstGeom prst="rect">
            <a:avLst/>
          </a:prstGeom>
          <a:noFill/>
          <a:ln/>
        </p:spPr>
        <p:txBody>
          <a:bodyPr wrap="square" lIns="0" tIns="0" rIns="0" bIns="0" rtlCol="0" anchor="ctr"/>
          <a:lstStyle/>
          <a:p>
            <a:pPr indent="0" marL="0">
              <a:buNone/>
            </a:pPr>
            <a:r>
              <a:rPr lang="en-US" sz="1000" dirty="0">
                <a:solidFill>
                  <a:srgbClr val="8A98A5"/>
                </a:solidFill>
                <a:latin typeface="Calibri" pitchFamily="34" charset="0"/>
                <a:ea typeface="Calibri" pitchFamily="34" charset="-122"/>
                <a:cs typeface="Calibri" pitchFamily="34" charset="-120"/>
              </a:rPr>
              <a:t>DEC-007, parked with Zaid. 02_Work/scratch/T3_trade_study_weights.md (weights timestamped 2026-09-07T06:22:16Z, before any option was scored)</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09</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THE STRUCTURAL POINT</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In aged care the price is not what limits you</a:t>
            </a:r>
            <a:endParaRPr lang="en-US" sz="2700" dirty="0"/>
          </a:p>
        </p:txBody>
      </p:sp>
      <p:sp>
        <p:nvSpPr>
          <p:cNvPr id="6" name="Text 4"/>
          <p:cNvSpPr/>
          <p:nvPr/>
        </p:nvSpPr>
        <p:spPr>
          <a:xfrm>
            <a:off x="822960" y="1298448"/>
            <a:ext cx="10789920" cy="548640"/>
          </a:xfrm>
          <a:prstGeom prst="rect">
            <a:avLst/>
          </a:prstGeom>
          <a:noFill/>
          <a:ln/>
        </p:spPr>
        <p:txBody>
          <a:bodyPr wrap="square" lIns="0" tIns="0" rIns="0" bIns="0" rtlCol="0" anchor="ctr"/>
          <a:lstStyle/>
          <a:p>
            <a:pPr indent="0" marL="0">
              <a:buNone/>
            </a:pPr>
            <a:r>
              <a:rPr lang="en-US" sz="1300" dirty="0">
                <a:solidFill>
                  <a:srgbClr val="0E1C26"/>
                </a:solidFill>
                <a:latin typeface="Calibri" pitchFamily="34" charset="0"/>
                <a:ea typeface="Calibri" pitchFamily="34" charset="-122"/>
                <a:cs typeface="Calibri" pitchFamily="34" charset="-120"/>
              </a:rPr>
              <a:t>In the NDIS the price is a hard ceiling and the volume is open. In aged care the price is not capped but the pot is: each participant holds a FIXED annual classification budget, and when it is spent it is spent.</a:t>
            </a:r>
            <a:endParaRPr lang="en-US" sz="13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822960" y="1965960"/>
          <a:ext cx="7040880" cy="914400"/>
        </p:xfrm>
        <a:graphic>
          <a:graphicData uri="http://schemas.openxmlformats.org/drawingml/2006/table">
            <a:tbl>
              <a:tblPr/>
              <a:tblGrid>
                <a:gridCol w="2103120"/>
                <a:gridCol w="1645920"/>
                <a:gridCol w="1645920"/>
                <a:gridCol w="1645920"/>
              </a:tblGrid>
              <a:tr h="329184">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Classification budget</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13293B"/>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Service hours a week</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13293B"/>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Revenue a month</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13293B"/>
                    </a:solidFill>
                  </a:tcPr>
                </a:tc>
                <a:tc>
                  <a:txBody>
                    <a:bodyPr/>
                    <a:lstStyle/>
                    <a:p>
                      <a:pPr indent="0" marL="0">
                        <a:buNone/>
                      </a:pPr>
                      <a:r>
                        <a:rPr lang="en-US" sz="1100" b="1" dirty="0">
                          <a:solidFill>
                            <a:srgbClr val="FFFFFF"/>
                          </a:solidFill>
                          <a:latin typeface="Calibri" pitchFamily="34" charset="0"/>
                          <a:ea typeface="Calibri" pitchFamily="34" charset="-122"/>
                          <a:cs typeface="Calibri" pitchFamily="34" charset="-120"/>
                        </a:rPr>
                        <a:t>Contribution a month</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solidFill>
                      <a:srgbClr val="13293B"/>
                    </a:solidFill>
                  </a:tcPr>
                </a:tc>
              </a:tr>
              <a:tr h="329184">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$10,731 a year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1.80 hr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$894</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$302</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r>
              <a:tr h="329184">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$20,000 a year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3.36 hr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$1,667</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$639</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r>
              <a:tr h="329184">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$30,000 a year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5.04 hr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$2,500</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$1,002</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r>
              <a:tr h="329184">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$45,000 a year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7.55 hr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$3,750</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$1,547</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r>
              <a:tr h="329184">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$60,000 a year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10.07 hr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$5,000</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$2,092</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r>
              <a:tr h="329184">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$78,106 a year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13.11 hr</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$6,509</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c>
                  <a:txBody>
                    <a:bodyPr/>
                    <a:lstStyle/>
                    <a:p>
                      <a:pPr indent="0" marL="0">
                        <a:buNone/>
                      </a:pPr>
                      <a:r>
                        <a:rPr lang="en-US" sz="1100" dirty="0">
                          <a:solidFill>
                            <a:srgbClr val="000000"/>
                          </a:solidFill>
                          <a:latin typeface="Calibri" pitchFamily="34" charset="0"/>
                          <a:ea typeface="Calibri" pitchFamily="34" charset="-122"/>
                          <a:cs typeface="Calibri" pitchFamily="34" charset="-120"/>
                        </a:rPr>
                        <a:t>$2,749</a:t>
                      </a:r>
                      <a:endParaRPr lang="en-US" sz="1100" dirty="0">
                        <a:latin typeface="Calibri" charset="0"/>
                        <a:ea typeface="Calibri" charset="0"/>
                        <a:cs typeface="Calibri" charset="0"/>
                      </a:endParaRPr>
                    </a:p>
                  </a:txBody>
                  <a:tcPr marL="91440" marR="91440" marT="45720" marB="45720">
                    <a:lnL w="6350" cap="flat" cmpd="sng" algn="ctr">
                      <a:solidFill>
                        <a:srgbClr val="DCE5EA"/>
                      </a:solidFill>
                      <a:prstDash val="solid"/>
                      <a:round/>
                      <a:headEnd type="none" w="med" len="med"/>
                      <a:tailEnd type="none" w="med" len="med"/>
                    </a:lnL>
                    <a:lnR w="6350" cap="flat" cmpd="sng" algn="ctr">
                      <a:solidFill>
                        <a:srgbClr val="DCE5EA"/>
                      </a:solidFill>
                      <a:prstDash val="solid"/>
                      <a:round/>
                      <a:headEnd type="none" w="med" len="med"/>
                      <a:tailEnd type="none" w="med" len="med"/>
                    </a:lnR>
                    <a:lnT w="6350" cap="flat" cmpd="sng" algn="ctr">
                      <a:solidFill>
                        <a:srgbClr val="DCE5EA"/>
                      </a:solidFill>
                      <a:prstDash val="solid"/>
                      <a:round/>
                      <a:headEnd type="none" w="med" len="med"/>
                      <a:tailEnd type="none" w="med" len="med"/>
                    </a:lnT>
                    <a:lnB w="6350" cap="flat" cmpd="sng" algn="ctr">
                      <a:solidFill>
                        <a:srgbClr val="DCE5EA"/>
                      </a:solidFill>
                      <a:prstDash val="solid"/>
                      <a:round/>
                      <a:headEnd type="none" w="med" len="med"/>
                      <a:tailEnd type="none" w="med" len="med"/>
                    </a:lnB>
                  </a:tcPr>
                </a:tc>
              </a:tr>
            </a:tbl>
          </a:graphicData>
        </a:graphic>
      </p:graphicFrame>
      <p:sp>
        <p:nvSpPr>
          <p:cNvPr id="8" name="Shape 5"/>
          <p:cNvSpPr/>
          <p:nvPr/>
        </p:nvSpPr>
        <p:spPr>
          <a:xfrm>
            <a:off x="8092440" y="1965960"/>
            <a:ext cx="3520440" cy="2926080"/>
          </a:xfrm>
          <a:prstGeom prst="roundRect">
            <a:avLst>
              <a:gd name="adj" fmla="val 2500"/>
            </a:avLst>
          </a:prstGeom>
          <a:solidFill>
            <a:srgbClr val="FBE9E7"/>
          </a:solidFill>
          <a:ln w="12700">
            <a:solidFill>
              <a:srgbClr val="B03A2E"/>
            </a:solidFill>
            <a:prstDash val="solid"/>
          </a:ln>
        </p:spPr>
      </p:sp>
      <p:sp>
        <p:nvSpPr>
          <p:cNvPr id="9" name="Text 6"/>
          <p:cNvSpPr/>
          <p:nvPr/>
        </p:nvSpPr>
        <p:spPr>
          <a:xfrm>
            <a:off x="8275320" y="2148840"/>
            <a:ext cx="3154680" cy="2560320"/>
          </a:xfrm>
          <a:prstGeom prst="rect">
            <a:avLst/>
          </a:prstGeom>
          <a:noFill/>
          <a:ln/>
        </p:spPr>
        <p:txBody>
          <a:bodyPr wrap="square" lIns="0" tIns="0" rIns="0" bIns="0" rtlCol="0" anchor="t"/>
          <a:lstStyle/>
          <a:p>
            <a:pPr indent="0" marL="0">
              <a:buNone/>
            </a:pPr>
            <a:r>
              <a:rPr lang="en-US" sz="1200" dirty="0">
                <a:solidFill>
                  <a:srgbClr val="0E1C26"/>
                </a:solidFill>
                <a:latin typeface="Calibri" pitchFamily="34" charset="0"/>
                <a:ea typeface="Calibri" pitchFamily="34" charset="-122"/>
                <a:cs typeface="Calibri" pitchFamily="34" charset="-120"/>
              </a:rPr>
              <a:t>Even the TOP classification
</a:t>
            </a:r>
            <a:endParaRPr lang="en-US" sz="1200" dirty="0"/>
          </a:p>
          <a:p>
            <a:pPr indent="0" marL="0">
              <a:buNone/>
            </a:pPr>
            <a:r>
              <a:rPr lang="en-US" sz="2600" b="1" dirty="0">
                <a:solidFill>
                  <a:srgbClr val="B03A2E"/>
                </a:solidFill>
                <a:latin typeface="Calibri" pitchFamily="34" charset="0"/>
                <a:ea typeface="Calibri" pitchFamily="34" charset="-122"/>
                <a:cs typeface="Calibri" pitchFamily="34" charset="-120"/>
              </a:rPr>
              <a:t>13.11 hrs a week
</a:t>
            </a:r>
            <a:endParaRPr lang="en-US" sz="1200" dirty="0"/>
          </a:p>
          <a:p>
            <a:pPr indent="0" marL="0">
              <a:buNone/>
            </a:pPr>
            <a:r>
              <a:rPr lang="en-US" sz="1150" dirty="0">
                <a:solidFill>
                  <a:srgbClr val="0E1C26"/>
                </a:solidFill>
                <a:latin typeface="Calibri" pitchFamily="34" charset="0"/>
                <a:ea typeface="Calibri" pitchFamily="34" charset="-122"/>
                <a:cs typeface="Calibri" pitchFamily="34" charset="-120"/>
              </a:rPr>
              <a:t>Most buy under five. You cannot sell more hours to a willing client — you can only acquire more clients.
</a:t>
            </a:r>
            <a:endParaRPr lang="en-US" sz="1200" dirty="0"/>
          </a:p>
          <a:p>
            <a:pPr indent="0" marL="0">
              <a:buNone/>
            </a:pPr>
            <a:r>
              <a:rPr lang="en-US" sz="1150" b="1" dirty="0">
                <a:solidFill>
                  <a:srgbClr val="B03A2E"/>
                </a:solidFill>
                <a:latin typeface="Calibri" pitchFamily="34" charset="0"/>
                <a:ea typeface="Calibri" pitchFamily="34" charset="-122"/>
                <a:cs typeface="Calibri" pitchFamily="34" charset="-120"/>
              </a:rPr>
              <a:t>That makes this an ACQUISITION business, not a rostering one.</a:t>
            </a:r>
            <a:endParaRPr lang="en-US" sz="1200" dirty="0"/>
          </a:p>
        </p:txBody>
      </p:sp>
      <p:sp>
        <p:nvSpPr>
          <p:cNvPr id="10" name="Shape 7"/>
          <p:cNvSpPr/>
          <p:nvPr/>
        </p:nvSpPr>
        <p:spPr>
          <a:xfrm>
            <a:off x="822960" y="5047488"/>
            <a:ext cx="10789920" cy="1024128"/>
          </a:xfrm>
          <a:prstGeom prst="roundRect">
            <a:avLst>
              <a:gd name="adj" fmla="val 5357"/>
            </a:avLst>
          </a:prstGeom>
          <a:solidFill>
            <a:srgbClr val="FFFFFF"/>
          </a:solidFill>
          <a:ln w="12700">
            <a:solidFill>
              <a:srgbClr val="DCE5EA"/>
            </a:solidFill>
            <a:prstDash val="solid"/>
          </a:ln>
        </p:spPr>
      </p:sp>
      <p:sp>
        <p:nvSpPr>
          <p:cNvPr id="11" name="Text 8"/>
          <p:cNvSpPr/>
          <p:nvPr/>
        </p:nvSpPr>
        <p:spPr>
          <a:xfrm>
            <a:off x="1005840" y="5175504"/>
            <a:ext cx="10424160" cy="777240"/>
          </a:xfrm>
          <a:prstGeom prst="rect">
            <a:avLst/>
          </a:prstGeom>
          <a:noFill/>
          <a:ln/>
        </p:spPr>
        <p:txBody>
          <a:bodyPr wrap="square" lIns="0" tIns="0" rIns="0" bIns="0" rtlCol="0" anchor="ctr"/>
          <a:lstStyle/>
          <a:p>
            <a:pPr indent="0" marL="0">
              <a:buNone/>
            </a:pPr>
            <a:r>
              <a:rPr lang="en-US" sz="1200" dirty="0">
                <a:solidFill>
                  <a:srgbClr val="0E1C26"/>
                </a:solidFill>
                <a:latin typeface="Calibri" pitchFamily="34" charset="0"/>
                <a:ea typeface="Calibri" pitchFamily="34" charset="-122"/>
                <a:cs typeface="Calibri" pitchFamily="34" charset="-120"/>
              </a:rPr>
              <a:t>And the paradox: the in-home aged care sector just posted its first negative quarter. Independent verification found the losses sit in legacy overhead and in the replacement of the old dual-fee structure by a single 10% pool — the direct-services line is still positive at about $16.10 per client per day. A new entrant carries neither problem. This is the largest single exposure in the study.</a:t>
            </a:r>
            <a:endParaRPr lang="en-US" sz="1200" dirty="0"/>
          </a:p>
        </p:txBody>
      </p:sp>
      <p:sp>
        <p:nvSpPr>
          <p:cNvPr id="12" name="Text 9"/>
          <p:cNvSpPr/>
          <p:nvPr/>
        </p:nvSpPr>
        <p:spPr>
          <a:xfrm>
            <a:off x="777240" y="6355080"/>
            <a:ext cx="10881360" cy="320040"/>
          </a:xfrm>
          <a:prstGeom prst="rect">
            <a:avLst/>
          </a:prstGeom>
          <a:noFill/>
          <a:ln/>
        </p:spPr>
        <p:txBody>
          <a:bodyPr wrap="square" lIns="0" tIns="0" rIns="0" bIns="0" rtlCol="0" anchor="ctr"/>
          <a:lstStyle/>
          <a:p>
            <a:pPr indent="0" marL="0">
              <a:buNone/>
            </a:pPr>
            <a:r>
              <a:rPr lang="en-US" sz="1000" dirty="0">
                <a:solidFill>
                  <a:srgbClr val="8A98A5"/>
                </a:solidFill>
                <a:latin typeface="Calibri" pitchFamily="34" charset="0"/>
                <a:ea typeface="Calibri" pitchFamily="34" charset="-122"/>
                <a:cs typeface="Calibri" pitchFamily="34" charset="-120"/>
              </a:rPr>
              <a:t>SRC-060 advisory price · SRC-063 care-management pool · SRC-064 classification budgets · SRC-068 sector results · ASM-020 average budget (Low confidence) · verified in V4</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3293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F5C8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10</a:t>
            </a:r>
            <a:endParaRPr lang="en-US" sz="1200" dirty="0"/>
          </a:p>
        </p:txBody>
      </p:sp>
      <p:sp>
        <p:nvSpPr>
          <p:cNvPr id="4" name="Text 2"/>
          <p:cNvSpPr/>
          <p:nvPr/>
        </p:nvSpPr>
        <p:spPr>
          <a:xfrm>
            <a:off x="777240" y="457200"/>
            <a:ext cx="10881360" cy="320040"/>
          </a:xfrm>
          <a:prstGeom prst="rect">
            <a:avLst/>
          </a:prstGeom>
          <a:noFill/>
          <a:ln/>
        </p:spPr>
        <p:txBody>
          <a:bodyPr wrap="square" lIns="0" tIns="0" rIns="0" bIns="0" rtlCol="0" anchor="ctr"/>
          <a:lstStyle/>
          <a:p>
            <a:pPr indent="0" marL="0">
              <a:buNone/>
            </a:pPr>
            <a:r>
              <a:rPr lang="en-US" sz="1150" b="1" spc="240" kern="0" dirty="0">
                <a:solidFill>
                  <a:srgbClr val="2E8B8B"/>
                </a:solidFill>
                <a:latin typeface="Calibri" pitchFamily="34" charset="0"/>
                <a:ea typeface="Calibri" pitchFamily="34" charset="-122"/>
                <a:cs typeface="Calibri" pitchFamily="34" charset="-120"/>
              </a:rPr>
              <a:t>WHAT I RECOMMEND</a:t>
            </a:r>
            <a:endParaRPr lang="en-US" sz="1150" dirty="0"/>
          </a:p>
        </p:txBody>
      </p:sp>
      <p:sp>
        <p:nvSpPr>
          <p:cNvPr id="5" name="Text 3"/>
          <p:cNvSpPr/>
          <p:nvPr/>
        </p:nvSpPr>
        <p:spPr>
          <a:xfrm>
            <a:off x="777240" y="822960"/>
            <a:ext cx="10881360" cy="548640"/>
          </a:xfrm>
          <a:prstGeom prst="rect">
            <a:avLst/>
          </a:prstGeom>
          <a:noFill/>
          <a:ln/>
        </p:spPr>
        <p:txBody>
          <a:bodyPr wrap="square" lIns="0" tIns="0" rIns="0" bIns="0" rtlCol="0" anchor="ctr"/>
          <a:lstStyle/>
          <a:p>
            <a:pPr indent="0" marL="0">
              <a:buNone/>
            </a:pPr>
            <a:r>
              <a:rPr lang="en-US" sz="2800" b="1" dirty="0">
                <a:solidFill>
                  <a:srgbClr val="FFFFFF"/>
                </a:solidFill>
                <a:latin typeface="Calibri" pitchFamily="34" charset="0"/>
                <a:ea typeface="Calibri" pitchFamily="34" charset="-122"/>
                <a:cs typeface="Calibri" pitchFamily="34" charset="-120"/>
              </a:rPr>
              <a:t>Proceed — conditionally, cheaply, and in this order</a:t>
            </a:r>
            <a:endParaRPr lang="en-US" sz="2800" dirty="0"/>
          </a:p>
        </p:txBody>
      </p:sp>
      <p:sp>
        <p:nvSpPr>
          <p:cNvPr id="6" name="Shape 4"/>
          <p:cNvSpPr/>
          <p:nvPr/>
        </p:nvSpPr>
        <p:spPr>
          <a:xfrm>
            <a:off x="822960" y="1627632"/>
            <a:ext cx="384048" cy="384048"/>
          </a:xfrm>
          <a:prstGeom prst="ellipse">
            <a:avLst/>
          </a:prstGeom>
          <a:solidFill>
            <a:srgbClr val="2E8B8B"/>
          </a:solidFill>
          <a:ln/>
        </p:spPr>
      </p:sp>
      <p:sp>
        <p:nvSpPr>
          <p:cNvPr id="7" name="Text 5"/>
          <p:cNvSpPr/>
          <p:nvPr/>
        </p:nvSpPr>
        <p:spPr>
          <a:xfrm>
            <a:off x="822960" y="1627632"/>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1</a:t>
            </a:r>
            <a:endParaRPr lang="en-US" sz="1300" dirty="0"/>
          </a:p>
        </p:txBody>
      </p:sp>
      <p:sp>
        <p:nvSpPr>
          <p:cNvPr id="8" name="Text 6"/>
          <p:cNvSpPr/>
          <p:nvPr/>
        </p:nvSpPr>
        <p:spPr>
          <a:xfrm>
            <a:off x="1371600" y="1572768"/>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Start the aged care entity first</a:t>
            </a:r>
            <a:endParaRPr lang="en-US" sz="1350" dirty="0"/>
          </a:p>
        </p:txBody>
      </p:sp>
      <p:sp>
        <p:nvSpPr>
          <p:cNvPr id="9" name="Text 7"/>
          <p:cNvSpPr/>
          <p:nvPr/>
        </p:nvSpPr>
        <p:spPr>
          <a:xfrm>
            <a:off x="5029200" y="1591056"/>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It breaks even at 1 client, its payment lag is about seven days, and its 10% care-management pool pays for your own time directly.</a:t>
            </a:r>
            <a:endParaRPr lang="en-US" sz="1150" dirty="0"/>
          </a:p>
        </p:txBody>
      </p:sp>
      <p:sp>
        <p:nvSpPr>
          <p:cNvPr id="10" name="Shape 8"/>
          <p:cNvSpPr/>
          <p:nvPr/>
        </p:nvSpPr>
        <p:spPr>
          <a:xfrm>
            <a:off x="822960" y="2386584"/>
            <a:ext cx="384048" cy="384048"/>
          </a:xfrm>
          <a:prstGeom prst="ellipse">
            <a:avLst/>
          </a:prstGeom>
          <a:solidFill>
            <a:srgbClr val="2E8B8B"/>
          </a:solidFill>
          <a:ln/>
        </p:spPr>
      </p:sp>
      <p:sp>
        <p:nvSpPr>
          <p:cNvPr id="11" name="Text 9"/>
          <p:cNvSpPr/>
          <p:nvPr/>
        </p:nvSpPr>
        <p:spPr>
          <a:xfrm>
            <a:off x="822960" y="2386584"/>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2</a:t>
            </a:r>
            <a:endParaRPr lang="en-US" sz="1300" dirty="0"/>
          </a:p>
        </p:txBody>
      </p:sp>
      <p:sp>
        <p:nvSpPr>
          <p:cNvPr id="12" name="Text 10"/>
          <p:cNvSpPr/>
          <p:nvPr/>
        </p:nvSpPr>
        <p:spPr>
          <a:xfrm>
            <a:off x="1371600" y="2331720"/>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Register the NDIS entity in parallel</a:t>
            </a:r>
            <a:endParaRPr lang="en-US" sz="1350" dirty="0"/>
          </a:p>
        </p:txBody>
      </p:sp>
      <p:sp>
        <p:nvSpPr>
          <p:cNvPr id="13" name="Text 11"/>
          <p:cNvSpPr/>
          <p:nvPr/>
        </p:nvSpPr>
        <p:spPr>
          <a:xfrm>
            <a:off x="5029200" y="2350008"/>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Verification takes 4 to 6 months and July 2027 is legislated. Register early, take core-support clients second.</a:t>
            </a:r>
            <a:endParaRPr lang="en-US" sz="1150" dirty="0"/>
          </a:p>
        </p:txBody>
      </p:sp>
      <p:sp>
        <p:nvSpPr>
          <p:cNvPr id="14" name="Shape 12"/>
          <p:cNvSpPr/>
          <p:nvPr/>
        </p:nvSpPr>
        <p:spPr>
          <a:xfrm>
            <a:off x="822960" y="3145536"/>
            <a:ext cx="384048" cy="384048"/>
          </a:xfrm>
          <a:prstGeom prst="ellipse">
            <a:avLst/>
          </a:prstGeom>
          <a:solidFill>
            <a:srgbClr val="2E8B8B"/>
          </a:solidFill>
          <a:ln/>
        </p:spPr>
      </p:sp>
      <p:sp>
        <p:nvSpPr>
          <p:cNvPr id="15" name="Text 13"/>
          <p:cNvSpPr/>
          <p:nvPr/>
        </p:nvSpPr>
        <p:spPr>
          <a:xfrm>
            <a:off x="822960" y="3145536"/>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3</a:t>
            </a:r>
            <a:endParaRPr lang="en-US" sz="1300" dirty="0"/>
          </a:p>
        </p:txBody>
      </p:sp>
      <p:sp>
        <p:nvSpPr>
          <p:cNvPr id="16" name="Text 14"/>
          <p:cNvSpPr/>
          <p:nvPr/>
        </p:nvSpPr>
        <p:spPr>
          <a:xfrm>
            <a:off x="1371600" y="3090672"/>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Record your first five assessed budgets</a:t>
            </a:r>
            <a:endParaRPr lang="en-US" sz="1350" dirty="0"/>
          </a:p>
        </p:txBody>
      </p:sp>
      <p:sp>
        <p:nvSpPr>
          <p:cNvPr id="17" name="Text 15"/>
          <p:cNvSpPr/>
          <p:nvPr/>
        </p:nvSpPr>
        <p:spPr>
          <a:xfrm>
            <a:off x="5029200" y="3108960"/>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The whole aged care case rests on a $30,000 average that is a Low-confidence assumption. At $20,000 the contribution per client falls by a third.</a:t>
            </a:r>
            <a:endParaRPr lang="en-US" sz="1150" dirty="0"/>
          </a:p>
        </p:txBody>
      </p:sp>
      <p:sp>
        <p:nvSpPr>
          <p:cNvPr id="18" name="Shape 16"/>
          <p:cNvSpPr/>
          <p:nvPr/>
        </p:nvSpPr>
        <p:spPr>
          <a:xfrm>
            <a:off x="822960" y="3904488"/>
            <a:ext cx="384048" cy="384048"/>
          </a:xfrm>
          <a:prstGeom prst="ellipse">
            <a:avLst/>
          </a:prstGeom>
          <a:solidFill>
            <a:srgbClr val="2E8B8B"/>
          </a:solidFill>
          <a:ln/>
        </p:spPr>
      </p:sp>
      <p:sp>
        <p:nvSpPr>
          <p:cNvPr id="19" name="Text 17"/>
          <p:cNvSpPr/>
          <p:nvPr/>
        </p:nvSpPr>
        <p:spPr>
          <a:xfrm>
            <a:off x="822960" y="3904488"/>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4</a:t>
            </a:r>
            <a:endParaRPr lang="en-US" sz="1300" dirty="0"/>
          </a:p>
        </p:txBody>
      </p:sp>
      <p:sp>
        <p:nvSpPr>
          <p:cNvPr id="20" name="Text 18"/>
          <p:cNvSpPr/>
          <p:nvPr/>
        </p:nvSpPr>
        <p:spPr>
          <a:xfrm>
            <a:off x="1371600" y="3849624"/>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Choose on the weight, not the score</a:t>
            </a:r>
            <a:endParaRPr lang="en-US" sz="1350" dirty="0"/>
          </a:p>
        </p:txBody>
      </p:sp>
      <p:sp>
        <p:nvSpPr>
          <p:cNvPr id="21" name="Text 19"/>
          <p:cNvSpPr/>
          <p:nvPr/>
        </p:nvSpPr>
        <p:spPr>
          <a:xfrm>
            <a:off x="5029200" y="3867912"/>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Slide 7 gives you the exact criterion weight that flips the answer between aged care and support coordination. Only you can set it.</a:t>
            </a:r>
            <a:endParaRPr lang="en-US" sz="1150" dirty="0"/>
          </a:p>
        </p:txBody>
      </p:sp>
      <p:sp>
        <p:nvSpPr>
          <p:cNvPr id="22" name="Shape 20"/>
          <p:cNvSpPr/>
          <p:nvPr/>
        </p:nvSpPr>
        <p:spPr>
          <a:xfrm>
            <a:off x="822960" y="4663440"/>
            <a:ext cx="384048" cy="384048"/>
          </a:xfrm>
          <a:prstGeom prst="ellipse">
            <a:avLst/>
          </a:prstGeom>
          <a:solidFill>
            <a:srgbClr val="2E8B8B"/>
          </a:solidFill>
          <a:ln/>
        </p:spPr>
      </p:sp>
      <p:sp>
        <p:nvSpPr>
          <p:cNvPr id="23" name="Text 21"/>
          <p:cNvSpPr/>
          <p:nvPr/>
        </p:nvSpPr>
        <p:spPr>
          <a:xfrm>
            <a:off x="822960" y="4663440"/>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5</a:t>
            </a:r>
            <a:endParaRPr lang="en-US" sz="1300" dirty="0"/>
          </a:p>
        </p:txBody>
      </p:sp>
      <p:sp>
        <p:nvSpPr>
          <p:cNvPr id="24" name="Text 22"/>
          <p:cNvSpPr/>
          <p:nvPr/>
        </p:nvSpPr>
        <p:spPr>
          <a:xfrm>
            <a:off x="1371600" y="4608576"/>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Ring-fence working capital separately</a:t>
            </a:r>
            <a:endParaRPr lang="en-US" sz="1350" dirty="0"/>
          </a:p>
        </p:txBody>
      </p:sp>
      <p:sp>
        <p:nvSpPr>
          <p:cNvPr id="25" name="Text 23"/>
          <p:cNvSpPr/>
          <p:nvPr/>
        </p:nvSpPr>
        <p:spPr>
          <a:xfrm>
            <a:off x="5029200" y="4626864"/>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$11,492 to $19,856 across both entities that never gets spent on setup.</a:t>
            </a:r>
            <a:endParaRPr lang="en-US" sz="1150" dirty="0"/>
          </a:p>
        </p:txBody>
      </p:sp>
      <p:sp>
        <p:nvSpPr>
          <p:cNvPr id="26" name="Shape 24"/>
          <p:cNvSpPr/>
          <p:nvPr/>
        </p:nvSpPr>
        <p:spPr>
          <a:xfrm>
            <a:off x="822960" y="5422392"/>
            <a:ext cx="384048" cy="384048"/>
          </a:xfrm>
          <a:prstGeom prst="ellipse">
            <a:avLst/>
          </a:prstGeom>
          <a:solidFill>
            <a:srgbClr val="2E8B8B"/>
          </a:solidFill>
          <a:ln/>
        </p:spPr>
      </p:sp>
      <p:sp>
        <p:nvSpPr>
          <p:cNvPr id="27" name="Text 25"/>
          <p:cNvSpPr/>
          <p:nvPr/>
        </p:nvSpPr>
        <p:spPr>
          <a:xfrm>
            <a:off x="822960" y="5422392"/>
            <a:ext cx="384048" cy="384048"/>
          </a:xfrm>
          <a:prstGeom prst="rect">
            <a:avLst/>
          </a:prstGeom>
          <a:noFill/>
          <a:ln/>
        </p:spPr>
        <p:txBody>
          <a:bodyPr wrap="square" lIns="0" tIns="0" rIns="0" bIns="0" rtlCol="0" anchor="ctr"/>
          <a:lstStyle/>
          <a:p>
            <a:pPr algn="ctr" indent="0" marL="0">
              <a:buNone/>
            </a:pPr>
            <a:r>
              <a:rPr lang="en-US" sz="1300" b="1" dirty="0">
                <a:solidFill>
                  <a:srgbClr val="13293B"/>
                </a:solidFill>
                <a:latin typeface="Calibri" pitchFamily="34" charset="0"/>
                <a:ea typeface="Calibri" pitchFamily="34" charset="-122"/>
                <a:cs typeface="Calibri" pitchFamily="34" charset="-120"/>
              </a:rPr>
              <a:t>6</a:t>
            </a:r>
            <a:endParaRPr lang="en-US" sz="1300" dirty="0"/>
          </a:p>
        </p:txBody>
      </p:sp>
      <p:sp>
        <p:nvSpPr>
          <p:cNvPr id="28" name="Text 26"/>
          <p:cNvSpPr/>
          <p:nvPr/>
        </p:nvSpPr>
        <p:spPr>
          <a:xfrm>
            <a:off x="1371600" y="5367528"/>
            <a:ext cx="3566160" cy="54864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Name a second operator</a:t>
            </a:r>
            <a:endParaRPr lang="en-US" sz="1350" dirty="0"/>
          </a:p>
        </p:txBody>
      </p:sp>
      <p:sp>
        <p:nvSpPr>
          <p:cNvPr id="29" name="Text 27"/>
          <p:cNvSpPr/>
          <p:nvPr/>
        </p:nvSpPr>
        <p:spPr>
          <a:xfrm>
            <a:off x="5029200" y="5385816"/>
            <a:ext cx="6583680" cy="621792"/>
          </a:xfrm>
          <a:prstGeom prst="rect">
            <a:avLst/>
          </a:prstGeom>
          <a:noFill/>
          <a:ln/>
        </p:spPr>
        <p:txBody>
          <a:bodyPr wrap="square" lIns="0" tIns="0" rIns="0" bIns="0" rtlCol="0" anchor="ctr"/>
          <a:lstStyle/>
          <a:p>
            <a:pPr indent="0" marL="0">
              <a:buNone/>
            </a:pPr>
            <a:r>
              <a:rPr lang="en-US" sz="1150" dirty="0">
                <a:solidFill>
                  <a:srgbClr val="C6D5DE"/>
                </a:solidFill>
                <a:latin typeface="Calibri" pitchFamily="34" charset="0"/>
                <a:ea typeface="Calibri" pitchFamily="34" charset="-122"/>
                <a:cs typeface="Calibri" pitchFamily="34" charset="-120"/>
              </a:rPr>
              <a:t>Two entities separate legal liability, not operational dependency. Both plans stop on the day you do.</a:t>
            </a:r>
            <a:endParaRPr lang="en-US" sz="1150" dirty="0"/>
          </a:p>
        </p:txBody>
      </p:sp>
      <p:sp>
        <p:nvSpPr>
          <p:cNvPr id="30" name="Text 28"/>
          <p:cNvSpPr/>
          <p:nvPr/>
        </p:nvSpPr>
        <p:spPr>
          <a:xfrm>
            <a:off x="777240" y="6309360"/>
            <a:ext cx="10881360" cy="365760"/>
          </a:xfrm>
          <a:prstGeom prst="rect">
            <a:avLst/>
          </a:prstGeom>
          <a:noFill/>
          <a:ln/>
        </p:spPr>
        <p:txBody>
          <a:bodyPr wrap="square" lIns="0" tIns="0" rIns="0" bIns="0" rtlCol="0" anchor="ctr"/>
          <a:lstStyle/>
          <a:p>
            <a:pPr indent="0" marL="0">
              <a:buNone/>
            </a:pPr>
            <a:r>
              <a:rPr lang="en-US" sz="1100" i="1" dirty="0">
                <a:solidFill>
                  <a:srgbClr val="2E8B8B"/>
                </a:solidFill>
                <a:latin typeface="Calibri" pitchFamily="34" charset="0"/>
                <a:ea typeface="Calibri" pitchFamily="34" charset="-122"/>
                <a:cs typeface="Calibri" pitchFamily="34" charset="-120"/>
              </a:rPr>
              <a:t>This is a recommendation to DECIDE, not a recommendation to transfer money.</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AF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13293B"/>
          </a:solidFill>
          <a:ln/>
        </p:spPr>
      </p:sp>
      <p:sp>
        <p:nvSpPr>
          <p:cNvPr id="3" name="Text 1"/>
          <p:cNvSpPr/>
          <p:nvPr/>
        </p:nvSpPr>
        <p:spPr>
          <a:xfrm>
            <a:off x="0" y="6172200"/>
            <a:ext cx="384048" cy="457200"/>
          </a:xfrm>
          <a:prstGeom prst="rect">
            <a:avLst/>
          </a:prstGeom>
          <a:noFill/>
          <a:ln/>
        </p:spPr>
        <p:txBody>
          <a:bodyPr wrap="square" lIns="0" tIns="0" rIns="0" bIns="0"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11</a:t>
            </a:r>
            <a:endParaRPr lang="en-US" sz="1200" dirty="0"/>
          </a:p>
        </p:txBody>
      </p:sp>
      <p:sp>
        <p:nvSpPr>
          <p:cNvPr id="4" name="Text 2"/>
          <p:cNvSpPr/>
          <p:nvPr/>
        </p:nvSpPr>
        <p:spPr>
          <a:xfrm>
            <a:off x="777240" y="310896"/>
            <a:ext cx="10881360" cy="274320"/>
          </a:xfrm>
          <a:prstGeom prst="rect">
            <a:avLst/>
          </a:prstGeom>
          <a:noFill/>
          <a:ln/>
        </p:spPr>
        <p:txBody>
          <a:bodyPr wrap="square" lIns="0" tIns="0" rIns="0" bIns="0" rtlCol="0" anchor="ctr"/>
          <a:lstStyle/>
          <a:p>
            <a:pPr indent="0" marL="0">
              <a:buNone/>
            </a:pPr>
            <a:r>
              <a:rPr lang="en-US" sz="1100" b="1" spc="160" kern="0" dirty="0">
                <a:solidFill>
                  <a:srgbClr val="2E8B8B"/>
                </a:solidFill>
                <a:latin typeface="Calibri" pitchFamily="34" charset="0"/>
                <a:ea typeface="Calibri" pitchFamily="34" charset="-122"/>
                <a:cs typeface="Calibri" pitchFamily="34" charset="-120"/>
              </a:rPr>
              <a:t>HOW TO DISAGREE WITH ME</a:t>
            </a:r>
            <a:endParaRPr lang="en-US" sz="1100" dirty="0"/>
          </a:p>
        </p:txBody>
      </p:sp>
      <p:sp>
        <p:nvSpPr>
          <p:cNvPr id="5" name="Text 3"/>
          <p:cNvSpPr/>
          <p:nvPr/>
        </p:nvSpPr>
        <p:spPr>
          <a:xfrm>
            <a:off x="777240" y="603504"/>
            <a:ext cx="10881360" cy="658368"/>
          </a:xfrm>
          <a:prstGeom prst="rect">
            <a:avLst/>
          </a:prstGeom>
          <a:noFill/>
          <a:ln/>
        </p:spPr>
        <p:txBody>
          <a:bodyPr wrap="square" lIns="0" tIns="0" rIns="0" bIns="0" rtlCol="0" anchor="ctr"/>
          <a:lstStyle/>
          <a:p>
            <a:pPr indent="0" marL="0">
              <a:buNone/>
            </a:pPr>
            <a:r>
              <a:rPr lang="en-US" sz="2700" b="1" dirty="0">
                <a:solidFill>
                  <a:srgbClr val="13293B"/>
                </a:solidFill>
                <a:latin typeface="Calibri" pitchFamily="34" charset="0"/>
                <a:ea typeface="Calibri" pitchFamily="34" charset="-122"/>
                <a:cs typeface="Calibri" pitchFamily="34" charset="-120"/>
              </a:rPr>
              <a:t>What would change this answer</a:t>
            </a:r>
            <a:endParaRPr lang="en-US" sz="2700" dirty="0"/>
          </a:p>
        </p:txBody>
      </p:sp>
      <p:sp>
        <p:nvSpPr>
          <p:cNvPr id="6" name="Text 4"/>
          <p:cNvSpPr/>
          <p:nvPr/>
        </p:nvSpPr>
        <p:spPr>
          <a:xfrm>
            <a:off x="822960" y="1371600"/>
            <a:ext cx="10789920" cy="457200"/>
          </a:xfrm>
          <a:prstGeom prst="rect">
            <a:avLst/>
          </a:prstGeom>
          <a:noFill/>
          <a:ln/>
        </p:spPr>
        <p:txBody>
          <a:bodyPr wrap="square" lIns="0" tIns="0" rIns="0" bIns="0" rtlCol="0" anchor="ctr"/>
          <a:lstStyle/>
          <a:p>
            <a:pPr indent="0" marL="0">
              <a:buNone/>
            </a:pPr>
            <a:r>
              <a:rPr lang="en-US" sz="1250" dirty="0">
                <a:solidFill>
                  <a:srgbClr val="0E1C26"/>
                </a:solidFill>
                <a:latin typeface="Calibri" pitchFamily="34" charset="0"/>
                <a:ea typeface="Calibri" pitchFamily="34" charset="-122"/>
                <a:cs typeface="Calibri" pitchFamily="34" charset="-120"/>
              </a:rPr>
              <a:t>GOV-A1.12 requires that every decision put to you comes with what you would need to check in order to overrule me. These five are that list, ranked by how much they move the answer.</a:t>
            </a:r>
            <a:endParaRPr lang="en-US" sz="1250" dirty="0"/>
          </a:p>
        </p:txBody>
      </p:sp>
      <p:sp>
        <p:nvSpPr>
          <p:cNvPr id="7" name="Shape 5"/>
          <p:cNvSpPr/>
          <p:nvPr/>
        </p:nvSpPr>
        <p:spPr>
          <a:xfrm>
            <a:off x="822960" y="1920240"/>
            <a:ext cx="10789920" cy="768096"/>
          </a:xfrm>
          <a:prstGeom prst="roundRect">
            <a:avLst>
              <a:gd name="adj" fmla="val 7143"/>
            </a:avLst>
          </a:prstGeom>
          <a:solidFill>
            <a:srgbClr val="FFFFFF"/>
          </a:solidFill>
          <a:ln w="12700">
            <a:solidFill>
              <a:srgbClr val="DCE5EA"/>
            </a:solidFill>
            <a:prstDash val="solid"/>
          </a:ln>
        </p:spPr>
      </p:sp>
      <p:sp>
        <p:nvSpPr>
          <p:cNvPr id="8" name="Text 6"/>
          <p:cNvSpPr/>
          <p:nvPr/>
        </p:nvSpPr>
        <p:spPr>
          <a:xfrm>
            <a:off x="1005840" y="1993392"/>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Administration hours</a:t>
            </a:r>
            <a:endParaRPr lang="en-US" sz="1300" dirty="0"/>
          </a:p>
        </p:txBody>
      </p:sp>
      <p:sp>
        <p:nvSpPr>
          <p:cNvPr id="9" name="Text 7"/>
          <p:cNvSpPr/>
          <p:nvPr/>
        </p:nvSpPr>
        <p:spPr>
          <a:xfrm>
            <a:off x="1005840" y="2322576"/>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ASM-008 · Low</a:t>
            </a:r>
            <a:endParaRPr lang="en-US" sz="1000" dirty="0"/>
          </a:p>
        </p:txBody>
      </p:sp>
      <p:sp>
        <p:nvSpPr>
          <p:cNvPr id="10" name="Text 8"/>
          <p:cNvSpPr/>
          <p:nvPr/>
        </p:nvSpPr>
        <p:spPr>
          <a:xfrm>
            <a:off x="3886200" y="2011680"/>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At 0.40 rather than 0.25, core supports loses money on every hour and the recommendation collapses to support coordination or nothing. At 0.10 it becomes materially better than I scored it.</a:t>
            </a:r>
            <a:endParaRPr lang="en-US" sz="1150" dirty="0"/>
          </a:p>
        </p:txBody>
      </p:sp>
      <p:sp>
        <p:nvSpPr>
          <p:cNvPr id="11" name="Shape 9"/>
          <p:cNvSpPr/>
          <p:nvPr/>
        </p:nvSpPr>
        <p:spPr>
          <a:xfrm>
            <a:off x="822960" y="2798064"/>
            <a:ext cx="10789920" cy="768096"/>
          </a:xfrm>
          <a:prstGeom prst="roundRect">
            <a:avLst>
              <a:gd name="adj" fmla="val 7143"/>
            </a:avLst>
          </a:prstGeom>
          <a:solidFill>
            <a:srgbClr val="FFFFFF"/>
          </a:solidFill>
          <a:ln w="12700">
            <a:solidFill>
              <a:srgbClr val="DCE5EA"/>
            </a:solidFill>
            <a:prstDash val="solid"/>
          </a:ln>
        </p:spPr>
      </p:sp>
      <p:sp>
        <p:nvSpPr>
          <p:cNvPr id="12" name="Text 10"/>
          <p:cNvSpPr/>
          <p:nvPr/>
        </p:nvSpPr>
        <p:spPr>
          <a:xfrm>
            <a:off x="1005840" y="2871216"/>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The SCHADS classification</a:t>
            </a:r>
            <a:endParaRPr lang="en-US" sz="1300" dirty="0"/>
          </a:p>
        </p:txBody>
      </p:sp>
      <p:sp>
        <p:nvSpPr>
          <p:cNvPr id="13" name="Text 11"/>
          <p:cNvSpPr/>
          <p:nvPr/>
        </p:nvSpPr>
        <p:spPr>
          <a:xfrm>
            <a:off x="1005840" y="3200400"/>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ASM-002 · Medium</a:t>
            </a:r>
            <a:endParaRPr lang="en-US" sz="1000" dirty="0"/>
          </a:p>
        </p:txBody>
      </p:sp>
      <p:sp>
        <p:nvSpPr>
          <p:cNvPr id="14" name="Text 12"/>
          <p:cNvSpPr/>
          <p:nvPr/>
        </p:nvSpPr>
        <p:spPr>
          <a:xfrm>
            <a:off x="3886200" y="2889504"/>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fairwork.gov.au blocks automated reading. If your workers sit at Level 3, gross margin falls from $21.30 to $15.15 and every break-even rises about 40%.</a:t>
            </a:r>
            <a:endParaRPr lang="en-US" sz="1150" dirty="0"/>
          </a:p>
        </p:txBody>
      </p:sp>
      <p:sp>
        <p:nvSpPr>
          <p:cNvPr id="15" name="Shape 13"/>
          <p:cNvSpPr/>
          <p:nvPr/>
        </p:nvSpPr>
        <p:spPr>
          <a:xfrm>
            <a:off x="822960" y="3675888"/>
            <a:ext cx="10789920" cy="768096"/>
          </a:xfrm>
          <a:prstGeom prst="roundRect">
            <a:avLst>
              <a:gd name="adj" fmla="val 7143"/>
            </a:avLst>
          </a:prstGeom>
          <a:solidFill>
            <a:srgbClr val="FFFFFF"/>
          </a:solidFill>
          <a:ln w="12700">
            <a:solidFill>
              <a:srgbClr val="DCE5EA"/>
            </a:solidFill>
            <a:prstDash val="solid"/>
          </a:ln>
        </p:spPr>
      </p:sp>
      <p:sp>
        <p:nvSpPr>
          <p:cNvPr id="16" name="Text 14"/>
          <p:cNvSpPr/>
          <p:nvPr/>
        </p:nvSpPr>
        <p:spPr>
          <a:xfrm>
            <a:off x="1005840" y="3749040"/>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The NDIS price limits</a:t>
            </a:r>
            <a:endParaRPr lang="en-US" sz="1300" dirty="0"/>
          </a:p>
        </p:txBody>
      </p:sp>
      <p:sp>
        <p:nvSpPr>
          <p:cNvPr id="17" name="Text 15"/>
          <p:cNvSpPr/>
          <p:nvPr/>
        </p:nvSpPr>
        <p:spPr>
          <a:xfrm>
            <a:off x="1005840" y="4078224"/>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SRC-002 · Medium</a:t>
            </a:r>
            <a:endParaRPr lang="en-US" sz="1000" dirty="0"/>
          </a:p>
        </p:txBody>
      </p:sp>
      <p:sp>
        <p:nvSpPr>
          <p:cNvPr id="18" name="Text 16"/>
          <p:cNvSpPr/>
          <p:nvPr/>
        </p:nvSpPr>
        <p:spPr>
          <a:xfrm>
            <a:off x="3886200" y="3767328"/>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Five limits were read from a 65-page PDF through a summarising fetch. If one is wrong, every revenue figure moves. Two hours of work fixes it (BKL-001).</a:t>
            </a:r>
            <a:endParaRPr lang="en-US" sz="1150" dirty="0"/>
          </a:p>
        </p:txBody>
      </p:sp>
      <p:sp>
        <p:nvSpPr>
          <p:cNvPr id="19" name="Shape 17"/>
          <p:cNvSpPr/>
          <p:nvPr/>
        </p:nvSpPr>
        <p:spPr>
          <a:xfrm>
            <a:off x="822960" y="4553712"/>
            <a:ext cx="10789920" cy="768096"/>
          </a:xfrm>
          <a:prstGeom prst="roundRect">
            <a:avLst>
              <a:gd name="adj" fmla="val 7143"/>
            </a:avLst>
          </a:prstGeom>
          <a:solidFill>
            <a:srgbClr val="FFFFFF"/>
          </a:solidFill>
          <a:ln w="12700">
            <a:solidFill>
              <a:srgbClr val="DCE5EA"/>
            </a:solidFill>
            <a:prstDash val="solid"/>
          </a:ln>
        </p:spPr>
      </p:sp>
      <p:sp>
        <p:nvSpPr>
          <p:cNvPr id="20" name="Text 18"/>
          <p:cNvSpPr/>
          <p:nvPr/>
        </p:nvSpPr>
        <p:spPr>
          <a:xfrm>
            <a:off x="1005840" y="4626864"/>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Time to first client</a:t>
            </a:r>
            <a:endParaRPr lang="en-US" sz="1300" dirty="0"/>
          </a:p>
        </p:txBody>
      </p:sp>
      <p:sp>
        <p:nvSpPr>
          <p:cNvPr id="21" name="Text 19"/>
          <p:cNvSpPr/>
          <p:nvPr/>
        </p:nvSpPr>
        <p:spPr>
          <a:xfrm>
            <a:off x="1005840" y="4956048"/>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ASM-015 · Low</a:t>
            </a:r>
            <a:endParaRPr lang="en-US" sz="1000" dirty="0"/>
          </a:p>
        </p:txBody>
      </p:sp>
      <p:sp>
        <p:nvSpPr>
          <p:cNvPr id="22" name="Text 20"/>
          <p:cNvSpPr/>
          <p:nvPr/>
        </p:nvSpPr>
        <p:spPr>
          <a:xfrm>
            <a:off x="3886200" y="4645152"/>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No published benchmark exists. I assumed month four. The slow case assumes month seven and never reaches cash-positive.</a:t>
            </a:r>
            <a:endParaRPr lang="en-US" sz="1150" dirty="0"/>
          </a:p>
        </p:txBody>
      </p:sp>
      <p:sp>
        <p:nvSpPr>
          <p:cNvPr id="23" name="Shape 21"/>
          <p:cNvSpPr/>
          <p:nvPr/>
        </p:nvSpPr>
        <p:spPr>
          <a:xfrm>
            <a:off x="822960" y="5431536"/>
            <a:ext cx="10789920" cy="768096"/>
          </a:xfrm>
          <a:prstGeom prst="roundRect">
            <a:avLst>
              <a:gd name="adj" fmla="val 7143"/>
            </a:avLst>
          </a:prstGeom>
          <a:solidFill>
            <a:srgbClr val="FFFFFF"/>
          </a:solidFill>
          <a:ln w="12700">
            <a:solidFill>
              <a:srgbClr val="DCE5EA"/>
            </a:solidFill>
            <a:prstDash val="solid"/>
          </a:ln>
        </p:spPr>
      </p:sp>
      <p:sp>
        <p:nvSpPr>
          <p:cNvPr id="24" name="Text 22"/>
          <p:cNvSpPr/>
          <p:nvPr/>
        </p:nvSpPr>
        <p:spPr>
          <a:xfrm>
            <a:off x="1005840" y="5504688"/>
            <a:ext cx="2743200" cy="320040"/>
          </a:xfrm>
          <a:prstGeom prst="rect">
            <a:avLst/>
          </a:prstGeom>
          <a:noFill/>
          <a:ln/>
        </p:spPr>
        <p:txBody>
          <a:bodyPr wrap="square" lIns="0" tIns="0" rIns="0" bIns="0" rtlCol="0" anchor="ctr"/>
          <a:lstStyle/>
          <a:p>
            <a:pPr indent="0" marL="0">
              <a:buNone/>
            </a:pPr>
            <a:r>
              <a:rPr lang="en-US" sz="1300" b="1" dirty="0">
                <a:solidFill>
                  <a:srgbClr val="13293B"/>
                </a:solidFill>
                <a:latin typeface="Calibri" pitchFamily="34" charset="0"/>
                <a:ea typeface="Calibri" pitchFamily="34" charset="-122"/>
                <a:cs typeface="Calibri" pitchFamily="34" charset="-120"/>
              </a:rPr>
              <a:t>The navigator design</a:t>
            </a:r>
            <a:endParaRPr lang="en-US" sz="1300" dirty="0"/>
          </a:p>
        </p:txBody>
      </p:sp>
      <p:sp>
        <p:nvSpPr>
          <p:cNvPr id="25" name="Text 23"/>
          <p:cNvSpPr/>
          <p:nvPr/>
        </p:nvSpPr>
        <p:spPr>
          <a:xfrm>
            <a:off x="1005840" y="5833872"/>
            <a:ext cx="2743200" cy="274320"/>
          </a:xfrm>
          <a:prstGeom prst="rect">
            <a:avLst/>
          </a:prstGeom>
          <a:noFill/>
          <a:ln/>
        </p:spPr>
        <p:txBody>
          <a:bodyPr wrap="square" lIns="0" tIns="0" rIns="0" bIns="0" rtlCol="0" anchor="ctr"/>
          <a:lstStyle/>
          <a:p>
            <a:pPr indent="0" marL="0">
              <a:buNone/>
            </a:pPr>
            <a:r>
              <a:rPr lang="en-US" sz="1000" b="1" dirty="0">
                <a:solidFill>
                  <a:srgbClr val="B03A2E"/>
                </a:solidFill>
                <a:latin typeface="Calibri" pitchFamily="34" charset="0"/>
                <a:ea typeface="Calibri" pitchFamily="34" charset="-122"/>
                <a:cs typeface="Calibri" pitchFamily="34" charset="-120"/>
              </a:rPr>
              <a:t>SRC-049</a:t>
            </a:r>
            <a:endParaRPr lang="en-US" sz="1000" dirty="0"/>
          </a:p>
        </p:txBody>
      </p:sp>
      <p:sp>
        <p:nvSpPr>
          <p:cNvPr id="26" name="Text 24"/>
          <p:cNvSpPr/>
          <p:nvPr/>
        </p:nvSpPr>
        <p:spPr>
          <a:xfrm>
            <a:off x="3886200" y="5522976"/>
            <a:ext cx="7589520" cy="621792"/>
          </a:xfrm>
          <a:prstGeom prst="rect">
            <a:avLst/>
          </a:prstGeom>
          <a:noFill/>
          <a:ln/>
        </p:spPr>
        <p:txBody>
          <a:bodyPr wrap="square" lIns="0" tIns="0" rIns="0" bIns="0" rtlCol="0" anchor="ctr"/>
          <a:lstStyle/>
          <a:p>
            <a:pPr indent="0" marL="0">
              <a:buNone/>
            </a:pPr>
            <a:r>
              <a:rPr lang="en-US" sz="1150" dirty="0">
                <a:solidFill>
                  <a:srgbClr val="0E1C26"/>
                </a:solidFill>
                <a:latin typeface="Calibri" pitchFamily="34" charset="0"/>
                <a:ea typeface="Calibri" pitchFamily="34" charset="-122"/>
                <a:cs typeface="Calibri" pitchFamily="34" charset="-120"/>
              </a:rPr>
              <a:t>If government preserves support coordination as a fundable service it wins outright. If it absorbs it into a public function the recommendation inverts.</a:t>
            </a:r>
            <a:endParaRPr lang="en-US" sz="11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3293B"/>
        </a:solidFill>
      </p:bgPr>
    </p:bg>
    <p:spTree>
      <p:nvGrpSpPr>
        <p:cNvPr id="1" name=""/>
        <p:cNvGrpSpPr/>
        <p:nvPr/>
      </p:nvGrpSpPr>
      <p:grpSpPr>
        <a:xfrm>
          <a:off x="0" y="0"/>
          <a:ext cx="0" cy="0"/>
          <a:chOff x="0" y="0"/>
          <a:chExt cx="0" cy="0"/>
        </a:xfrm>
      </p:grpSpPr>
      <p:sp>
        <p:nvSpPr>
          <p:cNvPr id="2" name="Shape 0"/>
          <p:cNvSpPr/>
          <p:nvPr/>
        </p:nvSpPr>
        <p:spPr>
          <a:xfrm>
            <a:off x="0" y="0"/>
            <a:ext cx="384048" cy="6858000"/>
          </a:xfrm>
          <a:prstGeom prst="rect">
            <a:avLst/>
          </a:prstGeom>
          <a:solidFill>
            <a:srgbClr val="2E8B8B"/>
          </a:solidFill>
          <a:ln/>
        </p:spPr>
      </p:sp>
      <p:sp>
        <p:nvSpPr>
          <p:cNvPr id="3" name="Text 1"/>
          <p:cNvSpPr/>
          <p:nvPr/>
        </p:nvSpPr>
        <p:spPr>
          <a:xfrm>
            <a:off x="1005840" y="685800"/>
            <a:ext cx="10515600" cy="365760"/>
          </a:xfrm>
          <a:prstGeom prst="rect">
            <a:avLst/>
          </a:prstGeom>
          <a:noFill/>
          <a:ln/>
        </p:spPr>
        <p:txBody>
          <a:bodyPr wrap="square" lIns="0" tIns="0" rIns="0" bIns="0" rtlCol="0" anchor="ctr"/>
          <a:lstStyle/>
          <a:p>
            <a:pPr indent="0" marL="0">
              <a:buNone/>
            </a:pPr>
            <a:r>
              <a:rPr lang="en-US" sz="1200" b="1" spc="260" kern="0" dirty="0">
                <a:solidFill>
                  <a:srgbClr val="2E8B8B"/>
                </a:solidFill>
                <a:latin typeface="Calibri" pitchFamily="34" charset="0"/>
                <a:ea typeface="Calibri" pitchFamily="34" charset="-122"/>
                <a:cs typeface="Calibri" pitchFamily="34" charset="-120"/>
              </a:rPr>
              <a:t>WHAT I NEED FROM YOU</a:t>
            </a:r>
            <a:endParaRPr lang="en-US" sz="1200" dirty="0"/>
          </a:p>
        </p:txBody>
      </p:sp>
      <p:sp>
        <p:nvSpPr>
          <p:cNvPr id="4" name="Text 2"/>
          <p:cNvSpPr/>
          <p:nvPr/>
        </p:nvSpPr>
        <p:spPr>
          <a:xfrm>
            <a:off x="1005840" y="1097280"/>
            <a:ext cx="10424160" cy="822960"/>
          </a:xfrm>
          <a:prstGeom prst="rect">
            <a:avLst/>
          </a:prstGeom>
          <a:noFill/>
          <a:ln/>
        </p:spPr>
        <p:txBody>
          <a:bodyPr wrap="square" lIns="0" tIns="0" rIns="0" bIns="0" rtlCol="0" anchor="ctr"/>
          <a:lstStyle/>
          <a:p>
            <a:pPr indent="0" marL="0">
              <a:buNone/>
            </a:pPr>
            <a:r>
              <a:rPr lang="en-US" sz="2600" b="1" dirty="0">
                <a:solidFill>
                  <a:srgbClr val="FFFFFF"/>
                </a:solidFill>
                <a:latin typeface="Calibri" pitchFamily="34" charset="0"/>
                <a:ea typeface="Calibri" pitchFamily="34" charset="-122"/>
                <a:cs typeface="Calibri" pitchFamily="34" charset="-120"/>
              </a:rPr>
              <a:t>Four answers, and this study gives you a number instead of a range</a:t>
            </a:r>
            <a:endParaRPr lang="en-US" sz="2600" dirty="0"/>
          </a:p>
        </p:txBody>
      </p:sp>
      <p:sp>
        <p:nvSpPr>
          <p:cNvPr id="5" name="Shape 3"/>
          <p:cNvSpPr/>
          <p:nvPr/>
        </p:nvSpPr>
        <p:spPr>
          <a:xfrm>
            <a:off x="1005840" y="2240280"/>
            <a:ext cx="10241280" cy="804672"/>
          </a:xfrm>
          <a:prstGeom prst="roundRect">
            <a:avLst>
              <a:gd name="adj" fmla="val 6818"/>
            </a:avLst>
          </a:prstGeom>
          <a:solidFill>
            <a:srgbClr val="1B3A50"/>
          </a:solidFill>
          <a:ln w="12700">
            <a:solidFill>
              <a:srgbClr val="2C5670"/>
            </a:solidFill>
            <a:prstDash val="solid"/>
          </a:ln>
        </p:spPr>
      </p:sp>
      <p:sp>
        <p:nvSpPr>
          <p:cNvPr id="6" name="Text 4"/>
          <p:cNvSpPr/>
          <p:nvPr/>
        </p:nvSpPr>
        <p:spPr>
          <a:xfrm>
            <a:off x="1188720" y="2331720"/>
            <a:ext cx="1051560" cy="320040"/>
          </a:xfrm>
          <a:prstGeom prst="rect">
            <a:avLst/>
          </a:prstGeom>
          <a:noFill/>
          <a:ln/>
        </p:spPr>
        <p:txBody>
          <a:bodyPr wrap="square" lIns="0" tIns="0" rIns="0" bIns="0" rtlCol="0" anchor="ctr"/>
          <a:lstStyle/>
          <a:p>
            <a:pPr indent="0" marL="0">
              <a:buNone/>
            </a:pPr>
            <a:r>
              <a:rPr lang="en-US" sz="1200" b="1" dirty="0">
                <a:solidFill>
                  <a:srgbClr val="2E8B8B"/>
                </a:solidFill>
                <a:latin typeface="Calibri" pitchFamily="34" charset="0"/>
                <a:ea typeface="Calibri" pitchFamily="34" charset="-122"/>
                <a:cs typeface="Calibri" pitchFamily="34" charset="-120"/>
              </a:rPr>
              <a:t>ACT-001</a:t>
            </a:r>
            <a:endParaRPr lang="en-US" sz="1200" dirty="0"/>
          </a:p>
        </p:txBody>
      </p:sp>
      <p:sp>
        <p:nvSpPr>
          <p:cNvPr id="7" name="Text 5"/>
          <p:cNvSpPr/>
          <p:nvPr/>
        </p:nvSpPr>
        <p:spPr>
          <a:xfrm>
            <a:off x="2286000" y="2304288"/>
            <a:ext cx="4572000" cy="6858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Will you run this yourself full time, or fund it and employ a manager?</a:t>
            </a:r>
            <a:endParaRPr lang="en-US" sz="1250" dirty="0"/>
          </a:p>
        </p:txBody>
      </p:sp>
      <p:sp>
        <p:nvSpPr>
          <p:cNvPr id="8" name="Text 6"/>
          <p:cNvSpPr/>
          <p:nvPr/>
        </p:nvSpPr>
        <p:spPr>
          <a:xfrm>
            <a:off x="7040880" y="2322576"/>
            <a:ext cx="4023360" cy="658368"/>
          </a:xfrm>
          <a:prstGeom prst="rect">
            <a:avLst/>
          </a:prstGeom>
          <a:noFill/>
          <a:ln/>
        </p:spPr>
        <p:txBody>
          <a:bodyPr wrap="square" lIns="0" tIns="0" rIns="0" bIns="0" rtlCol="0" anchor="ctr"/>
          <a:lstStyle/>
          <a:p>
            <a:pPr indent="0" marL="0">
              <a:buNone/>
            </a:pPr>
            <a:r>
              <a:rPr lang="en-US" sz="1050" dirty="0">
                <a:solidFill>
                  <a:srgbClr val="A9BECC"/>
                </a:solidFill>
                <a:latin typeface="Calibri" pitchFamily="34" charset="0"/>
                <a:ea typeface="Calibri" pitchFamily="34" charset="-122"/>
                <a:cs typeface="Calibri" pitchFamily="34" charset="-120"/>
              </a:rPr>
              <a:t>Owner-operator break-even is about 40 billable hours a month. An employed manager pushes it past 127.</a:t>
            </a:r>
            <a:endParaRPr lang="en-US" sz="1050" dirty="0"/>
          </a:p>
        </p:txBody>
      </p:sp>
      <p:sp>
        <p:nvSpPr>
          <p:cNvPr id="9" name="Shape 7"/>
          <p:cNvSpPr/>
          <p:nvPr/>
        </p:nvSpPr>
        <p:spPr>
          <a:xfrm>
            <a:off x="1005840" y="3172968"/>
            <a:ext cx="10241280" cy="804672"/>
          </a:xfrm>
          <a:prstGeom prst="roundRect">
            <a:avLst>
              <a:gd name="adj" fmla="val 6818"/>
            </a:avLst>
          </a:prstGeom>
          <a:solidFill>
            <a:srgbClr val="1B3A50"/>
          </a:solidFill>
          <a:ln w="12700">
            <a:solidFill>
              <a:srgbClr val="2C5670"/>
            </a:solidFill>
            <a:prstDash val="solid"/>
          </a:ln>
        </p:spPr>
      </p:sp>
      <p:sp>
        <p:nvSpPr>
          <p:cNvPr id="10" name="Text 8"/>
          <p:cNvSpPr/>
          <p:nvPr/>
        </p:nvSpPr>
        <p:spPr>
          <a:xfrm>
            <a:off x="1188720" y="3264408"/>
            <a:ext cx="1051560" cy="320040"/>
          </a:xfrm>
          <a:prstGeom prst="rect">
            <a:avLst/>
          </a:prstGeom>
          <a:noFill/>
          <a:ln/>
        </p:spPr>
        <p:txBody>
          <a:bodyPr wrap="square" lIns="0" tIns="0" rIns="0" bIns="0" rtlCol="0" anchor="ctr"/>
          <a:lstStyle/>
          <a:p>
            <a:pPr indent="0" marL="0">
              <a:buNone/>
            </a:pPr>
            <a:r>
              <a:rPr lang="en-US" sz="1200" b="1" dirty="0">
                <a:solidFill>
                  <a:srgbClr val="2E8B8B"/>
                </a:solidFill>
                <a:latin typeface="Calibri" pitchFamily="34" charset="0"/>
                <a:ea typeface="Calibri" pitchFamily="34" charset="-122"/>
                <a:cs typeface="Calibri" pitchFamily="34" charset="-120"/>
              </a:rPr>
              <a:t>ACT-002</a:t>
            </a:r>
            <a:endParaRPr lang="en-US" sz="1200" dirty="0"/>
          </a:p>
        </p:txBody>
      </p:sp>
      <p:sp>
        <p:nvSpPr>
          <p:cNvPr id="11" name="Text 9"/>
          <p:cNvSpPr/>
          <p:nvPr/>
        </p:nvSpPr>
        <p:spPr>
          <a:xfrm>
            <a:off x="2286000" y="3236976"/>
            <a:ext cx="4572000" cy="6858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What must you draw from the business each month, and from when?</a:t>
            </a:r>
            <a:endParaRPr lang="en-US" sz="1250" dirty="0"/>
          </a:p>
        </p:txBody>
      </p:sp>
      <p:sp>
        <p:nvSpPr>
          <p:cNvPr id="12" name="Text 10"/>
          <p:cNvSpPr/>
          <p:nvPr/>
        </p:nvSpPr>
        <p:spPr>
          <a:xfrm>
            <a:off x="7040880" y="3255264"/>
            <a:ext cx="4023360" cy="658368"/>
          </a:xfrm>
          <a:prstGeom prst="rect">
            <a:avLst/>
          </a:prstGeom>
          <a:noFill/>
          <a:ln/>
        </p:spPr>
        <p:txBody>
          <a:bodyPr wrap="square" lIns="0" tIns="0" rIns="0" bIns="0" rtlCol="0" anchor="ctr"/>
          <a:lstStyle/>
          <a:p>
            <a:pPr indent="0" marL="0">
              <a:buNone/>
            </a:pPr>
            <a:r>
              <a:rPr lang="en-US" sz="1050" dirty="0">
                <a:solidFill>
                  <a:srgbClr val="A9BECC"/>
                </a:solidFill>
                <a:latin typeface="Calibri" pitchFamily="34" charset="0"/>
                <a:ea typeface="Calibri" pitchFamily="34" charset="-122"/>
                <a:cs typeface="Calibri" pitchFamily="34" charset="-120"/>
              </a:rPr>
              <a:t>Every scenario in this study currently assumes you work for nothing. The runway figure is meaningless until you answer.</a:t>
            </a:r>
            <a:endParaRPr lang="en-US" sz="1050" dirty="0"/>
          </a:p>
        </p:txBody>
      </p:sp>
      <p:sp>
        <p:nvSpPr>
          <p:cNvPr id="13" name="Shape 11"/>
          <p:cNvSpPr/>
          <p:nvPr/>
        </p:nvSpPr>
        <p:spPr>
          <a:xfrm>
            <a:off x="1005840" y="4105656"/>
            <a:ext cx="10241280" cy="804672"/>
          </a:xfrm>
          <a:prstGeom prst="roundRect">
            <a:avLst>
              <a:gd name="adj" fmla="val 6818"/>
            </a:avLst>
          </a:prstGeom>
          <a:solidFill>
            <a:srgbClr val="1B3A50"/>
          </a:solidFill>
          <a:ln w="12700">
            <a:solidFill>
              <a:srgbClr val="2C5670"/>
            </a:solidFill>
            <a:prstDash val="solid"/>
          </a:ln>
        </p:spPr>
      </p:sp>
      <p:sp>
        <p:nvSpPr>
          <p:cNvPr id="14" name="Text 12"/>
          <p:cNvSpPr/>
          <p:nvPr/>
        </p:nvSpPr>
        <p:spPr>
          <a:xfrm>
            <a:off x="1188720" y="4197096"/>
            <a:ext cx="1051560" cy="320040"/>
          </a:xfrm>
          <a:prstGeom prst="rect">
            <a:avLst/>
          </a:prstGeom>
          <a:noFill/>
          <a:ln/>
        </p:spPr>
        <p:txBody>
          <a:bodyPr wrap="square" lIns="0" tIns="0" rIns="0" bIns="0" rtlCol="0" anchor="ctr"/>
          <a:lstStyle/>
          <a:p>
            <a:pPr indent="0" marL="0">
              <a:buNone/>
            </a:pPr>
            <a:r>
              <a:rPr lang="en-US" sz="1200" b="1" dirty="0">
                <a:solidFill>
                  <a:srgbClr val="2E8B8B"/>
                </a:solidFill>
                <a:latin typeface="Calibri" pitchFamily="34" charset="0"/>
                <a:ea typeface="Calibri" pitchFamily="34" charset="-122"/>
                <a:cs typeface="Calibri" pitchFamily="34" charset="-120"/>
              </a:rPr>
              <a:t>ACT-003</a:t>
            </a:r>
            <a:endParaRPr lang="en-US" sz="1200" dirty="0"/>
          </a:p>
        </p:txBody>
      </p:sp>
      <p:sp>
        <p:nvSpPr>
          <p:cNvPr id="15" name="Text 13"/>
          <p:cNvSpPr/>
          <p:nvPr/>
        </p:nvSpPr>
        <p:spPr>
          <a:xfrm>
            <a:off x="2286000" y="4169664"/>
            <a:ext cx="4572000" cy="6858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What is the maximum you are willing to lose entirely?</a:t>
            </a:r>
            <a:endParaRPr lang="en-US" sz="1250" dirty="0"/>
          </a:p>
        </p:txBody>
      </p:sp>
      <p:sp>
        <p:nvSpPr>
          <p:cNvPr id="16" name="Text 14"/>
          <p:cNvSpPr/>
          <p:nvPr/>
        </p:nvSpPr>
        <p:spPr>
          <a:xfrm>
            <a:off x="7040880" y="4187952"/>
            <a:ext cx="4023360" cy="658368"/>
          </a:xfrm>
          <a:prstGeom prst="rect">
            <a:avLst/>
          </a:prstGeom>
          <a:noFill/>
          <a:ln/>
        </p:spPr>
        <p:txBody>
          <a:bodyPr wrap="square" lIns="0" tIns="0" rIns="0" bIns="0" rtlCol="0" anchor="ctr"/>
          <a:lstStyle/>
          <a:p>
            <a:pPr indent="0" marL="0">
              <a:buNone/>
            </a:pPr>
            <a:r>
              <a:rPr lang="en-US" sz="1050" dirty="0">
                <a:solidFill>
                  <a:srgbClr val="A9BECC"/>
                </a:solidFill>
                <a:latin typeface="Calibri" pitchFamily="34" charset="0"/>
                <a:ea typeface="Calibri" pitchFamily="34" charset="-122"/>
                <a:cs typeface="Calibri" pitchFamily="34" charset="-120"/>
              </a:rPr>
              <a:t>I can tell you what it costs. I cannot tell you whether it is affordable for you.</a:t>
            </a:r>
            <a:endParaRPr lang="en-US" sz="1050" dirty="0"/>
          </a:p>
        </p:txBody>
      </p:sp>
      <p:sp>
        <p:nvSpPr>
          <p:cNvPr id="17" name="Shape 15"/>
          <p:cNvSpPr/>
          <p:nvPr/>
        </p:nvSpPr>
        <p:spPr>
          <a:xfrm>
            <a:off x="1005840" y="5038344"/>
            <a:ext cx="10241280" cy="804672"/>
          </a:xfrm>
          <a:prstGeom prst="roundRect">
            <a:avLst>
              <a:gd name="adj" fmla="val 6818"/>
            </a:avLst>
          </a:prstGeom>
          <a:solidFill>
            <a:srgbClr val="1B3A50"/>
          </a:solidFill>
          <a:ln w="12700">
            <a:solidFill>
              <a:srgbClr val="2C5670"/>
            </a:solidFill>
            <a:prstDash val="solid"/>
          </a:ln>
        </p:spPr>
      </p:sp>
      <p:sp>
        <p:nvSpPr>
          <p:cNvPr id="18" name="Text 16"/>
          <p:cNvSpPr/>
          <p:nvPr/>
        </p:nvSpPr>
        <p:spPr>
          <a:xfrm>
            <a:off x="1188720" y="5129784"/>
            <a:ext cx="1051560" cy="320040"/>
          </a:xfrm>
          <a:prstGeom prst="rect">
            <a:avLst/>
          </a:prstGeom>
          <a:noFill/>
          <a:ln/>
        </p:spPr>
        <p:txBody>
          <a:bodyPr wrap="square" lIns="0" tIns="0" rIns="0" bIns="0" rtlCol="0" anchor="ctr"/>
          <a:lstStyle/>
          <a:p>
            <a:pPr indent="0" marL="0">
              <a:buNone/>
            </a:pPr>
            <a:r>
              <a:rPr lang="en-US" sz="1200" b="1" dirty="0">
                <a:solidFill>
                  <a:srgbClr val="2E8B8B"/>
                </a:solidFill>
                <a:latin typeface="Calibri" pitchFamily="34" charset="0"/>
                <a:ea typeface="Calibri" pitchFamily="34" charset="-122"/>
                <a:cs typeface="Calibri" pitchFamily="34" charset="-120"/>
              </a:rPr>
              <a:t>ACT-004</a:t>
            </a:r>
            <a:endParaRPr lang="en-US" sz="1200" dirty="0"/>
          </a:p>
        </p:txBody>
      </p:sp>
      <p:sp>
        <p:nvSpPr>
          <p:cNvPr id="19" name="Text 17"/>
          <p:cNvSpPr/>
          <p:nvPr/>
        </p:nvSpPr>
        <p:spPr>
          <a:xfrm>
            <a:off x="2286000" y="5102352"/>
            <a:ext cx="4572000" cy="68580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Do you or a co-founder hold relevant qualifications or sector experience?</a:t>
            </a:r>
            <a:endParaRPr lang="en-US" sz="1250" dirty="0"/>
          </a:p>
        </p:txBody>
      </p:sp>
      <p:sp>
        <p:nvSpPr>
          <p:cNvPr id="20" name="Text 18"/>
          <p:cNvSpPr/>
          <p:nvPr/>
        </p:nvSpPr>
        <p:spPr>
          <a:xfrm>
            <a:off x="7040880" y="5120640"/>
            <a:ext cx="4023360" cy="658368"/>
          </a:xfrm>
          <a:prstGeom prst="rect">
            <a:avLst/>
          </a:prstGeom>
          <a:noFill/>
          <a:ln/>
        </p:spPr>
        <p:txBody>
          <a:bodyPr wrap="square" lIns="0" tIns="0" rIns="0" bIns="0" rtlCol="0" anchor="ctr"/>
          <a:lstStyle/>
          <a:p>
            <a:pPr indent="0" marL="0">
              <a:buNone/>
            </a:pPr>
            <a:r>
              <a:rPr lang="en-US" sz="1050" dirty="0">
                <a:solidFill>
                  <a:srgbClr val="A9BECC"/>
                </a:solidFill>
                <a:latin typeface="Calibri" pitchFamily="34" charset="0"/>
                <a:ea typeface="Calibri" pitchFamily="34" charset="-122"/>
                <a:cs typeface="Calibri" pitchFamily="34" charset="-120"/>
              </a:rPr>
              <a:t>Support coordination's score depends on you being able to bill personally and be credible to referrers.</a:t>
            </a:r>
            <a:endParaRPr lang="en-US" sz="1050" dirty="0"/>
          </a:p>
        </p:txBody>
      </p:sp>
      <p:sp>
        <p:nvSpPr>
          <p:cNvPr id="21" name="Text 19"/>
          <p:cNvSpPr/>
          <p:nvPr/>
        </p:nvSpPr>
        <p:spPr>
          <a:xfrm>
            <a:off x="1005840" y="6126480"/>
            <a:ext cx="10424160" cy="365760"/>
          </a:xfrm>
          <a:prstGeom prst="rect">
            <a:avLst/>
          </a:prstGeom>
          <a:noFill/>
          <a:ln/>
        </p:spPr>
        <p:txBody>
          <a:bodyPr wrap="square" lIns="0" tIns="0" rIns="0" bIns="0" rtlCol="0" anchor="ctr"/>
          <a:lstStyle/>
          <a:p>
            <a:pPr indent="0" marL="0">
              <a:buNone/>
            </a:pPr>
            <a:r>
              <a:rPr lang="en-US" sz="1050" dirty="0">
                <a:solidFill>
                  <a:srgbClr val="8A98A5"/>
                </a:solidFill>
                <a:latin typeface="Calibri" pitchFamily="34" charset="0"/>
                <a:ea typeface="Calibri" pitchFamily="34" charset="-122"/>
                <a:cs typeface="Calibri" pitchFamily="34" charset="-120"/>
              </a:rPr>
              <a:t>Full study: 05_Outputs/NDIS_and_Aged_Care_Business_Enabling_Study_v2.0.docx   ·   Live model: 05_Outputs/NDIS_and_Aged_Care_Financial_Model_v2.0.xlsx   ·   Start here: README.md</a:t>
            </a:r>
            <a:endParaRPr lang="en-US" sz="10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NDIS and Aged Care Business Enabling Study — Decision Pack</dc:title>
  <dc:subject>PptxGenJS Presentation</dc:subject>
  <dc:creator>AI under Governance Standard v3.9 with the v4.0 Business Layer</dc:creator>
  <cp:lastModifiedBy>AI under Governance Standard v3.9 with the v4.0 Business Layer</cp:lastModifiedBy>
  <cp:revision>1</cp:revision>
  <dcterms:created xsi:type="dcterms:W3CDTF">2026-09-07T09:18:21Z</dcterms:created>
  <dcterms:modified xsi:type="dcterms:W3CDTF">2026-09-07T09:18:21Z</dcterms:modified>
</cp:coreProperties>
</file>